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67" r:id="rId4"/>
    <p:sldId id="266" r:id="rId5"/>
    <p:sldId id="257" r:id="rId6"/>
    <p:sldId id="265" r:id="rId7"/>
    <p:sldId id="264" r:id="rId8"/>
    <p:sldId id="258" r:id="rId9"/>
    <p:sldId id="259" r:id="rId10"/>
    <p:sldId id="260" r:id="rId11"/>
    <p:sldId id="261" r:id="rId12"/>
    <p:sldId id="263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F8A43-23E9-42BF-8106-CBA8A0A3DE25}" type="datetimeFigureOut">
              <a:rPr lang="pl-PL" smtClean="0"/>
              <a:pPr/>
              <a:t>27.04.2020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F667F-AECF-40B7-BA39-2940F902FC7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9132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F667F-AECF-40B7-BA39-2940F902FC75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9159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F667F-AECF-40B7-BA39-2940F902FC75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7218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F667F-AECF-40B7-BA39-2940F902FC75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0044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6CF0E-6094-41CE-A5CF-03E4EC89BF14}" type="datetimeFigureOut">
              <a:rPr lang="pl-PL" smtClean="0"/>
              <a:pPr/>
              <a:t>27.04.2020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A8D6-4537-4580-BEFB-23FF7E036D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6CF0E-6094-41CE-A5CF-03E4EC89BF14}" type="datetimeFigureOut">
              <a:rPr lang="pl-PL" smtClean="0"/>
              <a:pPr/>
              <a:t>27.04.2020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A8D6-4537-4580-BEFB-23FF7E036D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6CF0E-6094-41CE-A5CF-03E4EC89BF14}" type="datetimeFigureOut">
              <a:rPr lang="pl-PL" smtClean="0"/>
              <a:pPr/>
              <a:t>27.04.2020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A8D6-4537-4580-BEFB-23FF7E036D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6CF0E-6094-41CE-A5CF-03E4EC89BF14}" type="datetimeFigureOut">
              <a:rPr lang="pl-PL" smtClean="0"/>
              <a:pPr/>
              <a:t>27.04.2020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A8D6-4537-4580-BEFB-23FF7E036D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6CF0E-6094-41CE-A5CF-03E4EC89BF14}" type="datetimeFigureOut">
              <a:rPr lang="pl-PL" smtClean="0"/>
              <a:pPr/>
              <a:t>27.04.2020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A8D6-4537-4580-BEFB-23FF7E036D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6CF0E-6094-41CE-A5CF-03E4EC89BF14}" type="datetimeFigureOut">
              <a:rPr lang="pl-PL" smtClean="0"/>
              <a:pPr/>
              <a:t>27.04.2020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A8D6-4537-4580-BEFB-23FF7E036D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6CF0E-6094-41CE-A5CF-03E4EC89BF14}" type="datetimeFigureOut">
              <a:rPr lang="pl-PL" smtClean="0"/>
              <a:pPr/>
              <a:t>27.04.2020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A8D6-4537-4580-BEFB-23FF7E036D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6CF0E-6094-41CE-A5CF-03E4EC89BF14}" type="datetimeFigureOut">
              <a:rPr lang="pl-PL" smtClean="0"/>
              <a:pPr/>
              <a:t>27.04.2020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A8D6-4537-4580-BEFB-23FF7E036D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6CF0E-6094-41CE-A5CF-03E4EC89BF14}" type="datetimeFigureOut">
              <a:rPr lang="pl-PL" smtClean="0"/>
              <a:pPr/>
              <a:t>27.04.2020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A8D6-4537-4580-BEFB-23FF7E036D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6CF0E-6094-41CE-A5CF-03E4EC89BF14}" type="datetimeFigureOut">
              <a:rPr lang="pl-PL" smtClean="0"/>
              <a:pPr/>
              <a:t>27.04.2020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A8D6-4537-4580-BEFB-23FF7E036D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6CF0E-6094-41CE-A5CF-03E4EC89BF14}" type="datetimeFigureOut">
              <a:rPr lang="pl-PL" smtClean="0"/>
              <a:pPr/>
              <a:t>27.04.2020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A8D6-4537-4580-BEFB-23FF7E036D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6CF0E-6094-41CE-A5CF-03E4EC89BF14}" type="datetimeFigureOut">
              <a:rPr lang="pl-PL" smtClean="0"/>
              <a:pPr/>
              <a:t>27.04.2020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AA8D6-4537-4580-BEFB-23FF7E036D7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szkolnictwo.pl/szukaj,Adam_Kazimierz_Czartoryski" TargetMode="Externa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8000" dirty="0" smtClean="0"/>
              <a:t>Oświecenie</a:t>
            </a:r>
            <a:endParaRPr lang="pl-PL" sz="8000" dirty="0"/>
          </a:p>
        </p:txBody>
      </p:sp>
      <p:pic>
        <p:nvPicPr>
          <p:cNvPr id="5" name="Obraz 4" descr="Chłopiec, Smart, Idea, Światło, Żarówk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692696"/>
            <a:ext cx="2752090" cy="3243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6" descr="Latarni, Światło, Oświetleni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429000"/>
            <a:ext cx="3554095" cy="3243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wój poziomy 7"/>
          <p:cNvSpPr/>
          <p:nvPr/>
        </p:nvSpPr>
        <p:spPr>
          <a:xfrm>
            <a:off x="5004048" y="5517232"/>
            <a:ext cx="3600400" cy="817248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>
                <a:solidFill>
                  <a:schemeClr val="tx1"/>
                </a:solidFill>
              </a:rPr>
              <a:t>Wybór treści: Iwona </a:t>
            </a:r>
            <a:r>
              <a:rPr lang="pl-PL" sz="1400" dirty="0" err="1" smtClean="0">
                <a:solidFill>
                  <a:schemeClr val="tx1"/>
                </a:solidFill>
              </a:rPr>
              <a:t>Gubańska</a:t>
            </a:r>
            <a:endParaRPr lang="pl-PL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aśnienie prostokątne zaokrąglone 1"/>
          <p:cNvSpPr/>
          <p:nvPr/>
        </p:nvSpPr>
        <p:spPr>
          <a:xfrm>
            <a:off x="395536" y="404664"/>
            <a:ext cx="3888432" cy="612648"/>
          </a:xfrm>
          <a:prstGeom prst="wedgeRoundRectCallou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>
                <a:solidFill>
                  <a:srgbClr val="002060"/>
                </a:solidFill>
              </a:rPr>
              <a:t>Szkoła Rycerska 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3" name="Zwój pionowy 2"/>
          <p:cNvSpPr/>
          <p:nvPr/>
        </p:nvSpPr>
        <p:spPr>
          <a:xfrm>
            <a:off x="251520" y="1412776"/>
            <a:ext cx="3960440" cy="4608512"/>
          </a:xfrm>
          <a:prstGeom prst="vertic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>
                <a:solidFill>
                  <a:srgbClr val="0070C0"/>
                </a:solidFill>
              </a:rPr>
              <a:t>Królewski Korpus Kadetów</a:t>
            </a:r>
          </a:p>
          <a:p>
            <a:pPr algn="ctr"/>
            <a:endParaRPr lang="pl-PL" sz="2800" dirty="0">
              <a:solidFill>
                <a:srgbClr val="0070C0"/>
              </a:solidFill>
            </a:endParaRPr>
          </a:p>
          <a:p>
            <a:pPr algn="ctr"/>
            <a:r>
              <a:rPr lang="pl-PL" sz="2800" dirty="0" smtClean="0">
                <a:solidFill>
                  <a:srgbClr val="0070C0"/>
                </a:solidFill>
              </a:rPr>
              <a:t>„Hymn o miłości ojczyzny”- hymnem szkoły </a:t>
            </a:r>
            <a:endParaRPr lang="pl-PL" sz="2800" dirty="0">
              <a:solidFill>
                <a:srgbClr val="0070C0"/>
              </a:solidFill>
            </a:endParaRPr>
          </a:p>
        </p:txBody>
      </p:sp>
      <p:pic>
        <p:nvPicPr>
          <p:cNvPr id="19458" name="Picture 2" descr="http://szkolnictwo.pl/rysunkihasla/5/24505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60648"/>
            <a:ext cx="3815895" cy="2376264"/>
          </a:xfrm>
          <a:prstGeom prst="rect">
            <a:avLst/>
          </a:prstGeom>
          <a:noFill/>
        </p:spPr>
      </p:pic>
      <p:sp>
        <p:nvSpPr>
          <p:cNvPr id="7" name="Prostokąt zaokrąglony 6"/>
          <p:cNvSpPr/>
          <p:nvPr/>
        </p:nvSpPr>
        <p:spPr>
          <a:xfrm>
            <a:off x="4644008" y="2852936"/>
            <a:ext cx="4032448" cy="2880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>
                <a:solidFill>
                  <a:schemeClr val="tx1"/>
                </a:solidFill>
              </a:rPr>
              <a:t>https://www.szkolnictwo.pl/szukaj,Szkoła_Rycerska</a:t>
            </a:r>
            <a:endParaRPr lang="pl-PL" sz="1400" dirty="0">
              <a:solidFill>
                <a:schemeClr val="tx1"/>
              </a:solidFill>
            </a:endParaRPr>
          </a:p>
        </p:txBody>
      </p:sp>
      <p:pic>
        <p:nvPicPr>
          <p:cNvPr id="19462" name="Picture 6" descr="http://szkolnictwo.pl/rysunkihasla/5/24505_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3212976"/>
            <a:ext cx="2095500" cy="2847976"/>
          </a:xfrm>
          <a:prstGeom prst="rect">
            <a:avLst/>
          </a:prstGeom>
          <a:noFill/>
        </p:spPr>
      </p:pic>
      <p:sp>
        <p:nvSpPr>
          <p:cNvPr id="9" name="Prostokąt zaokrąglony 8"/>
          <p:cNvSpPr/>
          <p:nvPr/>
        </p:nvSpPr>
        <p:spPr>
          <a:xfrm>
            <a:off x="4427984" y="6165304"/>
            <a:ext cx="4176464" cy="2880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>
                <a:solidFill>
                  <a:schemeClr val="tx1"/>
                </a:solidFill>
              </a:rPr>
              <a:t>Adam Kazimierz Czartoryski, komendant</a:t>
            </a:r>
            <a:endParaRPr lang="pl-PL" sz="1400" dirty="0">
              <a:solidFill>
                <a:schemeClr val="tx1"/>
              </a:solidFill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14859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smtClean="0">
                <a:ln>
                  <a:noFill/>
                </a:ln>
                <a:solidFill>
                  <a:srgbClr val="FE6D07"/>
                </a:solidFill>
                <a:effectLst/>
                <a:latin typeface="Arial" charset="0"/>
                <a:cs typeface="Arial" charset="0"/>
                <a:hlinkClick r:id="rId5"/>
              </a:rPr>
              <a:t>Adam Kazimierz Czartoryski</a:t>
            </a:r>
            <a:r>
              <a: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, komendant Szkoły Rycerskiej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pl-PL" sz="3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                               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14859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smtClean="0">
                <a:ln>
                  <a:noFill/>
                </a:ln>
                <a:solidFill>
                  <a:srgbClr val="FE6D07"/>
                </a:solidFill>
                <a:effectLst/>
                <a:latin typeface="Arial" charset="0"/>
                <a:cs typeface="Arial" charset="0"/>
                <a:hlinkClick r:id="rId5"/>
              </a:rPr>
              <a:t>Adam Kazimierz Czartoryski</a:t>
            </a:r>
            <a:r>
              <a: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, komendant Szkoły Rycerskiej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pl-PL" sz="3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                             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os 1"/>
          <p:cNvSpPr/>
          <p:nvPr/>
        </p:nvSpPr>
        <p:spPr>
          <a:xfrm>
            <a:off x="395536" y="404664"/>
            <a:ext cx="5256584" cy="1042416"/>
          </a:xfrm>
          <a:prstGeom prst="bevel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>
                <a:solidFill>
                  <a:srgbClr val="0070C0"/>
                </a:solidFill>
              </a:rPr>
              <a:t>Komisja Edukacji Narodowej - 1773</a:t>
            </a:r>
            <a:endParaRPr lang="pl-PL" sz="2800" dirty="0">
              <a:solidFill>
                <a:srgbClr val="0070C0"/>
              </a:solidFill>
            </a:endParaRPr>
          </a:p>
        </p:txBody>
      </p:sp>
      <p:sp>
        <p:nvSpPr>
          <p:cNvPr id="3" name="Zwój poziomy 2"/>
          <p:cNvSpPr/>
          <p:nvPr/>
        </p:nvSpPr>
        <p:spPr>
          <a:xfrm>
            <a:off x="323528" y="1772816"/>
            <a:ext cx="5256584" cy="1224136"/>
          </a:xfrm>
          <a:prstGeom prst="horizont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>
                <a:solidFill>
                  <a:schemeClr val="tx1"/>
                </a:solidFill>
              </a:rPr>
              <a:t>r</a:t>
            </a:r>
            <a:r>
              <a:rPr lang="pl-PL" sz="2400" dirty="0" smtClean="0">
                <a:solidFill>
                  <a:schemeClr val="tx1"/>
                </a:solidFill>
              </a:rPr>
              <a:t>eforma szkolnictwa</a:t>
            </a:r>
            <a:endParaRPr lang="pl-PL" sz="2400" dirty="0">
              <a:solidFill>
                <a:schemeClr val="tx1"/>
              </a:solidFill>
            </a:endParaRPr>
          </a:p>
        </p:txBody>
      </p:sp>
      <p:sp>
        <p:nvSpPr>
          <p:cNvPr id="4" name="Zwój poziomy 3"/>
          <p:cNvSpPr/>
          <p:nvPr/>
        </p:nvSpPr>
        <p:spPr>
          <a:xfrm>
            <a:off x="395536" y="3212976"/>
            <a:ext cx="5256584" cy="1224136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>
                <a:solidFill>
                  <a:schemeClr val="tx1"/>
                </a:solidFill>
              </a:rPr>
              <a:t>p</a:t>
            </a:r>
            <a:r>
              <a:rPr lang="pl-PL" sz="2400" dirty="0" smtClean="0">
                <a:solidFill>
                  <a:schemeClr val="tx1"/>
                </a:solidFill>
              </a:rPr>
              <a:t>ierwsze ministerstwo oświaty </a:t>
            </a:r>
          </a:p>
          <a:p>
            <a:pPr algn="ctr"/>
            <a:r>
              <a:rPr lang="pl-PL" sz="2400" dirty="0" smtClean="0">
                <a:solidFill>
                  <a:schemeClr val="tx1"/>
                </a:solidFill>
              </a:rPr>
              <a:t>w Europie</a:t>
            </a:r>
            <a:endParaRPr lang="pl-PL" sz="2400" dirty="0">
              <a:solidFill>
                <a:schemeClr val="tx1"/>
              </a:solidFill>
            </a:endParaRPr>
          </a:p>
        </p:txBody>
      </p:sp>
      <p:sp>
        <p:nvSpPr>
          <p:cNvPr id="5" name="Zwój poziomy 4"/>
          <p:cNvSpPr/>
          <p:nvPr/>
        </p:nvSpPr>
        <p:spPr>
          <a:xfrm>
            <a:off x="395536" y="4797152"/>
            <a:ext cx="5256584" cy="1224136"/>
          </a:xfrm>
          <a:prstGeom prst="horizontalScrol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>
                <a:solidFill>
                  <a:schemeClr val="tx1"/>
                </a:solidFill>
              </a:rPr>
              <a:t>z</a:t>
            </a:r>
            <a:r>
              <a:rPr lang="pl-PL" sz="2400" dirty="0" smtClean="0">
                <a:solidFill>
                  <a:schemeClr val="tx1"/>
                </a:solidFill>
              </a:rPr>
              <a:t>mniejszono godziny łaciny na rzecz języka polskiego</a:t>
            </a:r>
            <a:endParaRPr lang="pl-PL" sz="2400" dirty="0">
              <a:solidFill>
                <a:schemeClr val="tx1"/>
              </a:solidFill>
            </a:endParaRPr>
          </a:p>
        </p:txBody>
      </p:sp>
      <p:sp>
        <p:nvSpPr>
          <p:cNvPr id="6" name="Zwój pionowy 5"/>
          <p:cNvSpPr/>
          <p:nvPr/>
        </p:nvSpPr>
        <p:spPr>
          <a:xfrm>
            <a:off x="5975648" y="332656"/>
            <a:ext cx="3168352" cy="5904656"/>
          </a:xfrm>
          <a:prstGeom prst="vertic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400" u="sng" dirty="0" smtClean="0">
              <a:solidFill>
                <a:srgbClr val="002060"/>
              </a:solidFill>
            </a:endParaRPr>
          </a:p>
          <a:p>
            <a:pPr algn="ctr"/>
            <a:endParaRPr lang="pl-PL" sz="2400" u="sng" dirty="0">
              <a:solidFill>
                <a:srgbClr val="002060"/>
              </a:solidFill>
            </a:endParaRPr>
          </a:p>
          <a:p>
            <a:pPr algn="ctr"/>
            <a:r>
              <a:rPr lang="pl-PL" sz="2400" u="sng" dirty="0" err="1" smtClean="0">
                <a:solidFill>
                  <a:srgbClr val="002060"/>
                </a:solidFill>
              </a:rPr>
              <a:t>Sapere</a:t>
            </a:r>
            <a:r>
              <a:rPr lang="pl-PL" sz="2400" u="sng" dirty="0" smtClean="0">
                <a:solidFill>
                  <a:srgbClr val="002060"/>
                </a:solidFill>
              </a:rPr>
              <a:t> </a:t>
            </a:r>
            <a:r>
              <a:rPr lang="pl-PL" sz="2400" u="sng" dirty="0" err="1" smtClean="0">
                <a:solidFill>
                  <a:srgbClr val="002060"/>
                </a:solidFill>
              </a:rPr>
              <a:t>aude</a:t>
            </a:r>
            <a:r>
              <a:rPr lang="pl-PL" sz="2400" u="sng" dirty="0" smtClean="0">
                <a:solidFill>
                  <a:srgbClr val="002060"/>
                </a:solidFill>
              </a:rPr>
              <a:t> </a:t>
            </a:r>
            <a:r>
              <a:rPr lang="pl-PL" sz="2400" dirty="0" smtClean="0">
                <a:solidFill>
                  <a:srgbClr val="002060"/>
                </a:solidFill>
              </a:rPr>
              <a:t>– miej odwagę być mądrym (Horacy). </a:t>
            </a:r>
          </a:p>
          <a:p>
            <a:pPr algn="ctr"/>
            <a:endParaRPr lang="pl-PL" sz="2400" dirty="0">
              <a:solidFill>
                <a:srgbClr val="002060"/>
              </a:solidFill>
            </a:endParaRPr>
          </a:p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/>
            </a:r>
            <a:br>
              <a:rPr lang="pl-PL" sz="2400" dirty="0" smtClean="0">
                <a:solidFill>
                  <a:srgbClr val="002060"/>
                </a:solidFill>
              </a:rPr>
            </a:br>
            <a:r>
              <a:rPr lang="pl-PL" sz="2400" u="sng" dirty="0" err="1" smtClean="0">
                <a:solidFill>
                  <a:srgbClr val="002060"/>
                </a:solidFill>
              </a:rPr>
              <a:t>sapere</a:t>
            </a:r>
            <a:r>
              <a:rPr lang="pl-PL" sz="2400" u="sng" dirty="0" smtClean="0">
                <a:solidFill>
                  <a:srgbClr val="002060"/>
                </a:solidFill>
              </a:rPr>
              <a:t> </a:t>
            </a:r>
            <a:r>
              <a:rPr lang="pl-PL" sz="2400" u="sng" dirty="0" err="1" smtClean="0">
                <a:solidFill>
                  <a:srgbClr val="002060"/>
                </a:solidFill>
              </a:rPr>
              <a:t>auso</a:t>
            </a:r>
            <a:r>
              <a:rPr lang="pl-PL" sz="2400" u="sng" dirty="0" smtClean="0">
                <a:solidFill>
                  <a:srgbClr val="002060"/>
                </a:solidFill>
              </a:rPr>
              <a:t> </a:t>
            </a:r>
            <a:r>
              <a:rPr lang="pl-PL" sz="2400" dirty="0" smtClean="0">
                <a:solidFill>
                  <a:srgbClr val="002060"/>
                </a:solidFill>
              </a:rPr>
              <a:t>– </a:t>
            </a:r>
            <a:br>
              <a:rPr lang="pl-PL" sz="2400" dirty="0" smtClean="0">
                <a:solidFill>
                  <a:srgbClr val="002060"/>
                </a:solidFill>
              </a:rPr>
            </a:br>
            <a:r>
              <a:rPr lang="pl-PL" sz="2400" dirty="0" smtClean="0">
                <a:solidFill>
                  <a:srgbClr val="002060"/>
                </a:solidFill>
              </a:rPr>
              <a:t>dla tego, który odważył się być mądry; nazwa medalu pomysłu S. A. Poniatowskiego.  </a:t>
            </a:r>
          </a:p>
          <a:p>
            <a:pPr algn="ctr"/>
            <a:endParaRPr lang="pl-PL" sz="2400" dirty="0" smtClean="0">
              <a:solidFill>
                <a:srgbClr val="002060"/>
              </a:solidFill>
            </a:endParaRPr>
          </a:p>
          <a:p>
            <a:pPr algn="ctr"/>
            <a:endParaRPr lang="pl-PL" sz="2400" dirty="0" smtClean="0">
              <a:solidFill>
                <a:srgbClr val="002060"/>
              </a:solidFill>
            </a:endParaRPr>
          </a:p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 </a:t>
            </a:r>
            <a:endParaRPr lang="pl-PL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wój poziomy 1"/>
          <p:cNvSpPr/>
          <p:nvPr/>
        </p:nvSpPr>
        <p:spPr>
          <a:xfrm>
            <a:off x="899592" y="1268760"/>
            <a:ext cx="7416824" cy="3960440"/>
          </a:xfrm>
          <a:prstGeom prst="horizont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 smtClean="0">
                <a:solidFill>
                  <a:srgbClr val="002060"/>
                </a:solidFill>
              </a:rPr>
              <a:t>Dziękuję za uwagę. </a:t>
            </a:r>
            <a:endParaRPr lang="pl-PL" sz="3200" dirty="0">
              <a:solidFill>
                <a:srgbClr val="002060"/>
              </a:solidFill>
            </a:endParaRPr>
          </a:p>
        </p:txBody>
      </p:sp>
      <p:pic>
        <p:nvPicPr>
          <p:cNvPr id="21506" name="Picture 2" descr="Żarówka, Pomysł, Oświecenia, Planowan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0"/>
            <a:ext cx="2895600" cy="3238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179512" y="2708920"/>
            <a:ext cx="8676456" cy="309634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 </a:t>
            </a:r>
            <a:endParaRPr lang="pl-PL" sz="2400" dirty="0" smtClean="0"/>
          </a:p>
          <a:p>
            <a:pPr algn="ctr"/>
            <a:r>
              <a:rPr lang="pl-PL" sz="2400" dirty="0" smtClean="0">
                <a:solidFill>
                  <a:schemeClr val="tx1"/>
                </a:solidFill>
              </a:rPr>
              <a:t>Stanisław  Konarski -  </a:t>
            </a:r>
            <a:r>
              <a:rPr lang="pl-PL" sz="2400" dirty="0">
                <a:solidFill>
                  <a:schemeClr val="tx1"/>
                </a:solidFill>
              </a:rPr>
              <a:t>Collegium </a:t>
            </a:r>
            <a:r>
              <a:rPr lang="pl-PL" sz="2400" dirty="0" err="1">
                <a:solidFill>
                  <a:schemeClr val="tx1"/>
                </a:solidFill>
              </a:rPr>
              <a:t>Nobilium</a:t>
            </a:r>
            <a:r>
              <a:rPr lang="pl-PL" sz="2400" dirty="0">
                <a:solidFill>
                  <a:schemeClr val="tx1"/>
                </a:solidFill>
              </a:rPr>
              <a:t> w 1740r</a:t>
            </a:r>
            <a:r>
              <a:rPr lang="pl-PL" sz="2400" dirty="0" smtClean="0">
                <a:solidFill>
                  <a:schemeClr val="tx1"/>
                </a:solidFill>
              </a:rPr>
              <a:t>.; </a:t>
            </a:r>
          </a:p>
          <a:p>
            <a:pPr algn="ctr"/>
            <a:r>
              <a:rPr lang="pl-PL" sz="2400" dirty="0" smtClean="0">
                <a:solidFill>
                  <a:schemeClr val="tx1"/>
                </a:solidFill>
              </a:rPr>
              <a:t>„O skutecznym rad sposobie” – program reform (S. Konarski)</a:t>
            </a:r>
          </a:p>
          <a:p>
            <a:pPr algn="ctr"/>
            <a:r>
              <a:rPr lang="pl-PL" sz="2400" dirty="0" smtClean="0">
                <a:solidFill>
                  <a:schemeClr val="tx1"/>
                </a:solidFill>
              </a:rPr>
              <a:t>Bracia Załuscy – pierwsza biblioteka publiczna</a:t>
            </a:r>
          </a:p>
          <a:p>
            <a:pPr algn="ctr"/>
            <a:r>
              <a:rPr lang="pl-PL" sz="2400" dirty="0" smtClean="0">
                <a:solidFill>
                  <a:schemeClr val="tx1"/>
                </a:solidFill>
              </a:rPr>
              <a:t>Stanisław Leszczyński – „Głos wolny wolność ubezpieczający” – propozycje reform, ograniczenie liberum veto </a:t>
            </a:r>
          </a:p>
          <a:p>
            <a:pPr algn="ctr"/>
            <a:endParaRPr lang="pl-PL" sz="2400" dirty="0" smtClean="0">
              <a:solidFill>
                <a:schemeClr val="tx1"/>
              </a:solidFill>
            </a:endParaRPr>
          </a:p>
          <a:p>
            <a:pPr algn="ctr"/>
            <a:r>
              <a:rPr lang="pl-PL" sz="2400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7" name="Skos 6"/>
          <p:cNvSpPr/>
          <p:nvPr/>
        </p:nvSpPr>
        <p:spPr>
          <a:xfrm>
            <a:off x="1547664" y="548680"/>
            <a:ext cx="5904656" cy="1512168"/>
          </a:xfrm>
          <a:prstGeom prst="bevel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 smtClean="0">
                <a:solidFill>
                  <a:srgbClr val="002060"/>
                </a:solidFill>
              </a:rPr>
              <a:t>Prekursorzy oświecenia </a:t>
            </a:r>
            <a:endParaRPr lang="pl-PL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1763688" y="404664"/>
            <a:ext cx="5256584" cy="9144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 smtClean="0">
                <a:solidFill>
                  <a:schemeClr val="accent5">
                    <a:lumMod val="50000"/>
                  </a:schemeClr>
                </a:solidFill>
              </a:rPr>
              <a:t>Ważne wydarzenia:</a:t>
            </a:r>
            <a:endParaRPr lang="pl-PL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wój pionowy 2"/>
          <p:cNvSpPr/>
          <p:nvPr/>
        </p:nvSpPr>
        <p:spPr>
          <a:xfrm>
            <a:off x="1331640" y="1628800"/>
            <a:ext cx="6336704" cy="4608512"/>
          </a:xfrm>
          <a:prstGeom prst="verticalScroll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800" dirty="0" smtClean="0">
                <a:solidFill>
                  <a:schemeClr val="tx1"/>
                </a:solidFill>
              </a:rPr>
              <a:t>1772 – I rozbiór Polski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1791 – Konstytucja 3 maja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1792 – konfederacja targowicka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1793 – II rozbiór Polski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1794 – insurekcja kościuszkowska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1795 – III rozbiór Polski</a:t>
            </a:r>
          </a:p>
          <a:p>
            <a:endParaRPr lang="pl-PL" sz="2800" dirty="0" smtClean="0">
              <a:solidFill>
                <a:schemeClr val="tx1"/>
              </a:solidFill>
            </a:endParaRPr>
          </a:p>
          <a:p>
            <a:r>
              <a:rPr lang="pl-PL" sz="2800" dirty="0" smtClean="0">
                <a:solidFill>
                  <a:schemeClr val="tx1"/>
                </a:solidFill>
              </a:rPr>
              <a:t>1788-1792 – Sejm Wielki</a:t>
            </a:r>
            <a:endParaRPr lang="pl-PL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os 1"/>
          <p:cNvSpPr/>
          <p:nvPr/>
        </p:nvSpPr>
        <p:spPr>
          <a:xfrm>
            <a:off x="395536" y="476672"/>
            <a:ext cx="8136904" cy="1042416"/>
          </a:xfrm>
          <a:prstGeom prst="beve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>
                <a:solidFill>
                  <a:srgbClr val="002060"/>
                </a:solidFill>
              </a:rPr>
              <a:t>Przedstawiciele polskiego oświecenia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3" name="Skos 2"/>
          <p:cNvSpPr/>
          <p:nvPr/>
        </p:nvSpPr>
        <p:spPr>
          <a:xfrm>
            <a:off x="611560" y="1988840"/>
            <a:ext cx="7776864" cy="1042416"/>
          </a:xfrm>
          <a:prstGeom prst="beve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>
                <a:solidFill>
                  <a:schemeClr val="tx1"/>
                </a:solidFill>
              </a:rPr>
              <a:t>Ignacy Krasicki – „książę poetów polskich” </a:t>
            </a:r>
            <a:endParaRPr lang="pl-PL" sz="2800" dirty="0">
              <a:solidFill>
                <a:schemeClr val="tx1"/>
              </a:solidFill>
            </a:endParaRPr>
          </a:p>
        </p:txBody>
      </p:sp>
      <p:sp>
        <p:nvSpPr>
          <p:cNvPr id="4" name="Skos 3"/>
          <p:cNvSpPr/>
          <p:nvPr/>
        </p:nvSpPr>
        <p:spPr>
          <a:xfrm>
            <a:off x="611560" y="3501008"/>
            <a:ext cx="7776864" cy="1042416"/>
          </a:xfrm>
          <a:prstGeom prst="bevel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>
                <a:solidFill>
                  <a:schemeClr val="tx1"/>
                </a:solidFill>
              </a:rPr>
              <a:t>Julian Ursyn Niemcewicz </a:t>
            </a:r>
            <a:endParaRPr lang="pl-PL" sz="2800" dirty="0">
              <a:solidFill>
                <a:schemeClr val="tx1"/>
              </a:solidFill>
            </a:endParaRPr>
          </a:p>
        </p:txBody>
      </p:sp>
      <p:sp>
        <p:nvSpPr>
          <p:cNvPr id="5" name="Skos 4"/>
          <p:cNvSpPr/>
          <p:nvPr/>
        </p:nvSpPr>
        <p:spPr>
          <a:xfrm>
            <a:off x="611560" y="4869160"/>
            <a:ext cx="7776864" cy="1042416"/>
          </a:xfrm>
          <a:prstGeom prst="bevel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>
                <a:solidFill>
                  <a:schemeClr val="tx1"/>
                </a:solidFill>
              </a:rPr>
              <a:t> Hugo Kołłątaj, Stanisław Staszic – publicyści </a:t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>Sejmu Wielkiego</a:t>
            </a:r>
            <a:endParaRPr lang="pl-PL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3131840" y="1268760"/>
            <a:ext cx="3816424" cy="316835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 smtClean="0">
                <a:solidFill>
                  <a:srgbClr val="002060"/>
                </a:solidFill>
              </a:rPr>
              <a:t>Kierunki filozoficzne</a:t>
            </a:r>
            <a:endParaRPr lang="pl-PL" sz="4000" dirty="0">
              <a:solidFill>
                <a:srgbClr val="002060"/>
              </a:solidFill>
            </a:endParaRPr>
          </a:p>
        </p:txBody>
      </p:sp>
      <p:pic>
        <p:nvPicPr>
          <p:cNvPr id="3" name="Obraz 2" descr="Żarówka, Żarówki, Oświetlenie, Jasn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0648"/>
            <a:ext cx="18002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Łącznik prosty ze strzałką 4"/>
          <p:cNvCxnSpPr/>
          <p:nvPr/>
        </p:nvCxnSpPr>
        <p:spPr>
          <a:xfrm flipH="1">
            <a:off x="1979712" y="3501008"/>
            <a:ext cx="133214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 zaokrąglony 6"/>
          <p:cNvSpPr/>
          <p:nvPr/>
        </p:nvSpPr>
        <p:spPr>
          <a:xfrm>
            <a:off x="179512" y="4077072"/>
            <a:ext cx="2808312" cy="100811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>
                <a:solidFill>
                  <a:srgbClr val="002060"/>
                </a:solidFill>
              </a:rPr>
              <a:t>r</a:t>
            </a:r>
            <a:r>
              <a:rPr lang="pl-PL" sz="2400" dirty="0" smtClean="0">
                <a:solidFill>
                  <a:srgbClr val="002060"/>
                </a:solidFill>
              </a:rPr>
              <a:t>acjonalizm; Kartezjusz; </a:t>
            </a:r>
            <a:r>
              <a:rPr lang="pl-PL" sz="2400" dirty="0" err="1" smtClean="0">
                <a:solidFill>
                  <a:srgbClr val="002060"/>
                </a:solidFill>
              </a:rPr>
              <a:t>cogito</a:t>
            </a:r>
            <a:r>
              <a:rPr lang="pl-PL" sz="2400" dirty="0" smtClean="0">
                <a:solidFill>
                  <a:srgbClr val="002060"/>
                </a:solidFill>
              </a:rPr>
              <a:t> ergo sum</a:t>
            </a:r>
            <a:r>
              <a:rPr lang="pl-PL" sz="2000" dirty="0" smtClean="0">
                <a:solidFill>
                  <a:srgbClr val="002060"/>
                </a:solidFill>
              </a:rPr>
              <a:t>. </a:t>
            </a:r>
            <a:endParaRPr lang="pl-PL" sz="2000" dirty="0">
              <a:solidFill>
                <a:srgbClr val="002060"/>
              </a:solidFill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3563888" y="5445224"/>
            <a:ext cx="2808312" cy="100811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>
                <a:solidFill>
                  <a:srgbClr val="002060"/>
                </a:solidFill>
              </a:rPr>
              <a:t>e</a:t>
            </a:r>
            <a:r>
              <a:rPr lang="pl-PL" sz="2400" dirty="0" smtClean="0">
                <a:solidFill>
                  <a:srgbClr val="002060"/>
                </a:solidFill>
              </a:rPr>
              <a:t>mpiryzm; F. Bacon, </a:t>
            </a:r>
            <a:br>
              <a:rPr lang="pl-PL" sz="2400" dirty="0" smtClean="0">
                <a:solidFill>
                  <a:srgbClr val="002060"/>
                </a:solidFill>
              </a:rPr>
            </a:br>
            <a:r>
              <a:rPr lang="pl-PL" sz="2400" dirty="0" smtClean="0">
                <a:solidFill>
                  <a:srgbClr val="002060"/>
                </a:solidFill>
              </a:rPr>
              <a:t>J. Locke</a:t>
            </a:r>
            <a:endParaRPr lang="pl-PL" sz="2400" dirty="0">
              <a:solidFill>
                <a:srgbClr val="002060"/>
              </a:solidFill>
            </a:endParaRPr>
          </a:p>
        </p:txBody>
      </p:sp>
      <p:cxnSp>
        <p:nvCxnSpPr>
          <p:cNvPr id="9" name="Łącznik prosty ze strzałką 8"/>
          <p:cNvCxnSpPr/>
          <p:nvPr/>
        </p:nvCxnSpPr>
        <p:spPr>
          <a:xfrm flipH="1">
            <a:off x="4932040" y="4581128"/>
            <a:ext cx="14401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rostokąt zaokrąglony 17"/>
          <p:cNvSpPr/>
          <p:nvPr/>
        </p:nvSpPr>
        <p:spPr>
          <a:xfrm>
            <a:off x="6479704" y="3933056"/>
            <a:ext cx="2664296" cy="100811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>
                <a:solidFill>
                  <a:srgbClr val="002060"/>
                </a:solidFill>
              </a:rPr>
              <a:t>t</a:t>
            </a:r>
            <a:r>
              <a:rPr lang="pl-PL" sz="2400" dirty="0" smtClean="0">
                <a:solidFill>
                  <a:srgbClr val="002060"/>
                </a:solidFill>
              </a:rPr>
              <a:t>abula rasa </a:t>
            </a:r>
            <a:endParaRPr lang="pl-PL" sz="2400" dirty="0">
              <a:solidFill>
                <a:srgbClr val="002060"/>
              </a:solidFill>
            </a:endParaRPr>
          </a:p>
        </p:txBody>
      </p:sp>
      <p:cxnSp>
        <p:nvCxnSpPr>
          <p:cNvPr id="19" name="Łącznik prosty ze strzałką 18"/>
          <p:cNvCxnSpPr/>
          <p:nvPr/>
        </p:nvCxnSpPr>
        <p:spPr>
          <a:xfrm>
            <a:off x="5220072" y="4437112"/>
            <a:ext cx="115212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rostokąt zaokrąglony 21"/>
          <p:cNvSpPr/>
          <p:nvPr/>
        </p:nvSpPr>
        <p:spPr>
          <a:xfrm>
            <a:off x="179512" y="2060848"/>
            <a:ext cx="2664296" cy="100811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 sensualizm </a:t>
            </a:r>
            <a:endParaRPr lang="pl-PL" sz="2400" dirty="0">
              <a:solidFill>
                <a:srgbClr val="002060"/>
              </a:solidFill>
            </a:endParaRPr>
          </a:p>
        </p:txBody>
      </p:sp>
      <p:cxnSp>
        <p:nvCxnSpPr>
          <p:cNvPr id="24" name="Łącznik prosty ze strzałką 23"/>
          <p:cNvCxnSpPr/>
          <p:nvPr/>
        </p:nvCxnSpPr>
        <p:spPr>
          <a:xfrm flipH="1">
            <a:off x="2699792" y="242088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rostokąt zaokrąglony 27"/>
          <p:cNvSpPr/>
          <p:nvPr/>
        </p:nvSpPr>
        <p:spPr>
          <a:xfrm>
            <a:off x="3491880" y="0"/>
            <a:ext cx="2664296" cy="100811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>
                <a:solidFill>
                  <a:srgbClr val="002060"/>
                </a:solidFill>
              </a:rPr>
              <a:t>d</a:t>
            </a:r>
            <a:r>
              <a:rPr lang="pl-PL" sz="2400" dirty="0" smtClean="0">
                <a:solidFill>
                  <a:srgbClr val="002060"/>
                </a:solidFill>
              </a:rPr>
              <a:t>eizm </a:t>
            </a:r>
            <a:endParaRPr lang="pl-PL" sz="2400" dirty="0">
              <a:solidFill>
                <a:srgbClr val="002060"/>
              </a:solidFill>
            </a:endParaRPr>
          </a:p>
        </p:txBody>
      </p:sp>
      <p:cxnSp>
        <p:nvCxnSpPr>
          <p:cNvPr id="29" name="Łącznik prosty ze strzałką 28"/>
          <p:cNvCxnSpPr/>
          <p:nvPr/>
        </p:nvCxnSpPr>
        <p:spPr>
          <a:xfrm flipV="1">
            <a:off x="4860032" y="908720"/>
            <a:ext cx="360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rostokąt zaokrąglony 33"/>
          <p:cNvSpPr/>
          <p:nvPr/>
        </p:nvSpPr>
        <p:spPr>
          <a:xfrm>
            <a:off x="6804248" y="1052736"/>
            <a:ext cx="2339752" cy="86409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>
                <a:solidFill>
                  <a:srgbClr val="002060"/>
                </a:solidFill>
              </a:rPr>
              <a:t>d</a:t>
            </a:r>
            <a:r>
              <a:rPr lang="pl-PL" sz="2400" dirty="0" smtClean="0">
                <a:solidFill>
                  <a:srgbClr val="002060"/>
                </a:solidFill>
              </a:rPr>
              <a:t>eizm </a:t>
            </a:r>
            <a:endParaRPr lang="pl-PL" sz="2400" dirty="0">
              <a:solidFill>
                <a:srgbClr val="002060"/>
              </a:solidFill>
            </a:endParaRPr>
          </a:p>
        </p:txBody>
      </p:sp>
      <p:cxnSp>
        <p:nvCxnSpPr>
          <p:cNvPr id="36" name="Łącznik prosty ze strzałką 35"/>
          <p:cNvCxnSpPr/>
          <p:nvPr/>
        </p:nvCxnSpPr>
        <p:spPr>
          <a:xfrm flipV="1">
            <a:off x="7020272" y="1988840"/>
            <a:ext cx="100811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Obraz 46" descr="Latarnia, Światło, Lampa Naftowa, Czarny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4941168"/>
            <a:ext cx="1224136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8" grpId="0" animBg="1"/>
      <p:bldP spid="22" grpId="0" animBg="1"/>
      <p:bldP spid="28" grpId="0" animBg="1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wój pionowy 2"/>
          <p:cNvSpPr/>
          <p:nvPr/>
        </p:nvSpPr>
        <p:spPr>
          <a:xfrm>
            <a:off x="2195736" y="332656"/>
            <a:ext cx="4896544" cy="1656184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>
                <a:solidFill>
                  <a:srgbClr val="002060"/>
                </a:solidFill>
              </a:rPr>
              <a:t>Kierunki artystyczne 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5" name="Strzałka w dół 4"/>
          <p:cNvSpPr/>
          <p:nvPr/>
        </p:nvSpPr>
        <p:spPr>
          <a:xfrm>
            <a:off x="2339752" y="213285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zaokrąglony 5"/>
          <p:cNvSpPr/>
          <p:nvPr/>
        </p:nvSpPr>
        <p:spPr>
          <a:xfrm>
            <a:off x="971600" y="3212976"/>
            <a:ext cx="2880320" cy="86409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>
                <a:solidFill>
                  <a:srgbClr val="002060"/>
                </a:solidFill>
              </a:rPr>
              <a:t>klasycyzm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7" name="Strzałka w dół 6"/>
          <p:cNvSpPr/>
          <p:nvPr/>
        </p:nvSpPr>
        <p:spPr>
          <a:xfrm>
            <a:off x="4572000" y="2132856"/>
            <a:ext cx="484632" cy="2592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zaokrąglony 9"/>
          <p:cNvSpPr/>
          <p:nvPr/>
        </p:nvSpPr>
        <p:spPr>
          <a:xfrm>
            <a:off x="3347864" y="4869160"/>
            <a:ext cx="3024336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>
                <a:solidFill>
                  <a:srgbClr val="002060"/>
                </a:solidFill>
              </a:rPr>
              <a:t>sentymentalizm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11" name="Strzałka w dół 10"/>
          <p:cNvSpPr/>
          <p:nvPr/>
        </p:nvSpPr>
        <p:spPr>
          <a:xfrm>
            <a:off x="6444208" y="2132856"/>
            <a:ext cx="48463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zaokrąglony 11"/>
          <p:cNvSpPr/>
          <p:nvPr/>
        </p:nvSpPr>
        <p:spPr>
          <a:xfrm>
            <a:off x="5652120" y="3284984"/>
            <a:ext cx="2808312" cy="86409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>
                <a:solidFill>
                  <a:srgbClr val="002060"/>
                </a:solidFill>
              </a:rPr>
              <a:t>rokoko</a:t>
            </a:r>
            <a:endParaRPr lang="pl-PL" sz="2800" dirty="0">
              <a:solidFill>
                <a:srgbClr val="002060"/>
              </a:solidFill>
            </a:endParaRPr>
          </a:p>
        </p:txBody>
      </p:sp>
      <p:pic>
        <p:nvPicPr>
          <p:cNvPr id="13" name="Obraz 12"/>
          <p:cNvPicPr/>
          <p:nvPr/>
        </p:nvPicPr>
        <p:blipFill>
          <a:blip r:embed="rId2" cstate="print"/>
          <a:srcRect l="15824" t="26700" r="65367" b="11163"/>
          <a:stretch>
            <a:fillRect/>
          </a:stretch>
        </p:blipFill>
        <p:spPr bwMode="auto">
          <a:xfrm>
            <a:off x="7596336" y="476672"/>
            <a:ext cx="1080589" cy="2013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971600" y="692696"/>
            <a:ext cx="4176464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5400" dirty="0" smtClean="0">
                <a:solidFill>
                  <a:srgbClr val="002060"/>
                </a:solidFill>
              </a:rPr>
              <a:t>Mecenat</a:t>
            </a:r>
            <a:endParaRPr lang="pl-PL" sz="5400" dirty="0">
              <a:solidFill>
                <a:srgbClr val="002060"/>
              </a:solidFill>
            </a:endParaRPr>
          </a:p>
        </p:txBody>
      </p:sp>
      <p:sp>
        <p:nvSpPr>
          <p:cNvPr id="3" name="Prostokąt zaokrąglony 2"/>
          <p:cNvSpPr/>
          <p:nvPr/>
        </p:nvSpPr>
        <p:spPr>
          <a:xfrm>
            <a:off x="395536" y="1916832"/>
            <a:ext cx="5256584" cy="158417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>
                <a:solidFill>
                  <a:srgbClr val="002060"/>
                </a:solidFill>
              </a:rPr>
              <a:t>Opieka nad sztuką, artystami. </a:t>
            </a:r>
            <a:endParaRPr lang="pl-PL" sz="28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Płaski, Kwiat, Sztuka, Design, Vint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76672"/>
            <a:ext cx="1638300" cy="3238501"/>
          </a:xfrm>
          <a:prstGeom prst="rect">
            <a:avLst/>
          </a:prstGeom>
          <a:noFill/>
        </p:spPr>
      </p:pic>
      <p:sp>
        <p:nvSpPr>
          <p:cNvPr id="5" name="Strzałka w dół 4"/>
          <p:cNvSpPr/>
          <p:nvPr/>
        </p:nvSpPr>
        <p:spPr>
          <a:xfrm>
            <a:off x="2843808" y="3284984"/>
            <a:ext cx="484632" cy="978408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Zwój poziomy 5"/>
          <p:cNvSpPr/>
          <p:nvPr/>
        </p:nvSpPr>
        <p:spPr>
          <a:xfrm>
            <a:off x="1115616" y="4149080"/>
            <a:ext cx="3600400" cy="1033272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>
                <a:solidFill>
                  <a:schemeClr val="accent4">
                    <a:lumMod val="50000"/>
                  </a:schemeClr>
                </a:solidFill>
              </a:rPr>
              <a:t>Stanisław August Poniatowski</a:t>
            </a:r>
            <a:endParaRPr lang="pl-PL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8" name="Picture 4" descr="Czarno Biały, Grafik, Sztuka Bar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221088"/>
            <a:ext cx="2338141" cy="1728192"/>
          </a:xfrm>
          <a:prstGeom prst="rect">
            <a:avLst/>
          </a:prstGeom>
          <a:noFill/>
        </p:spPr>
      </p:pic>
      <p:sp>
        <p:nvSpPr>
          <p:cNvPr id="8" name="Zwój poziomy 7"/>
          <p:cNvSpPr/>
          <p:nvPr/>
        </p:nvSpPr>
        <p:spPr>
          <a:xfrm>
            <a:off x="323528" y="5589240"/>
            <a:ext cx="5904656" cy="1033272"/>
          </a:xfrm>
          <a:prstGeom prst="horizontalScroll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>
                <a:solidFill>
                  <a:schemeClr val="accent4">
                    <a:lumMod val="50000"/>
                  </a:schemeClr>
                </a:solidFill>
              </a:rPr>
              <a:t>Obiady czwartkowe, ważne instytucje kulturalne.</a:t>
            </a:r>
            <a:endParaRPr lang="pl-PL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Strzałka w dół 8"/>
          <p:cNvSpPr/>
          <p:nvPr/>
        </p:nvSpPr>
        <p:spPr>
          <a:xfrm>
            <a:off x="2915816" y="5085184"/>
            <a:ext cx="4126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wój poziomy 1"/>
          <p:cNvSpPr/>
          <p:nvPr/>
        </p:nvSpPr>
        <p:spPr>
          <a:xfrm>
            <a:off x="827584" y="260648"/>
            <a:ext cx="2448272" cy="1033272"/>
          </a:xfrm>
          <a:prstGeom prst="horizontalScroll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Teatr</a:t>
            </a:r>
            <a:endParaRPr lang="pl-PL" sz="2400" dirty="0">
              <a:solidFill>
                <a:srgbClr val="7030A0"/>
              </a:solidFill>
            </a:endParaRPr>
          </a:p>
        </p:txBody>
      </p:sp>
      <p:pic>
        <p:nvPicPr>
          <p:cNvPr id="1026" name="Picture 2" descr="Maski, Teatr, Venice, Carnev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76672"/>
            <a:ext cx="4371975" cy="3238501"/>
          </a:xfrm>
          <a:prstGeom prst="rect">
            <a:avLst/>
          </a:prstGeom>
          <a:noFill/>
        </p:spPr>
      </p:pic>
      <p:sp>
        <p:nvSpPr>
          <p:cNvPr id="4" name="Zwój poziomy 3"/>
          <p:cNvSpPr/>
          <p:nvPr/>
        </p:nvSpPr>
        <p:spPr>
          <a:xfrm>
            <a:off x="251520" y="1412776"/>
            <a:ext cx="3744416" cy="1033272"/>
          </a:xfrm>
          <a:prstGeom prst="horizontalScrol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>
                <a:solidFill>
                  <a:srgbClr val="002060"/>
                </a:solidFill>
              </a:rPr>
              <a:t>p</a:t>
            </a:r>
            <a:r>
              <a:rPr lang="pl-PL" sz="2400" dirty="0" smtClean="0">
                <a:solidFill>
                  <a:srgbClr val="002060"/>
                </a:solidFill>
              </a:rPr>
              <a:t>ierwszy  teatr publiczny - 1765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5" name="Zwój poziomy 4"/>
          <p:cNvSpPr/>
          <p:nvPr/>
        </p:nvSpPr>
        <p:spPr>
          <a:xfrm>
            <a:off x="251520" y="2636912"/>
            <a:ext cx="4536504" cy="1033272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Wojciech Bogusławski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6" name="Zwój poziomy 5"/>
          <p:cNvSpPr/>
          <p:nvPr/>
        </p:nvSpPr>
        <p:spPr>
          <a:xfrm>
            <a:off x="4427984" y="3861048"/>
            <a:ext cx="4536504" cy="1033272"/>
          </a:xfrm>
          <a:prstGeom prst="horizontalScroll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„ojciec teatru polskiego” 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7" name="Zwój poziomy 6"/>
          <p:cNvSpPr/>
          <p:nvPr/>
        </p:nvSpPr>
        <p:spPr>
          <a:xfrm>
            <a:off x="179512" y="4869160"/>
            <a:ext cx="4536504" cy="1033272"/>
          </a:xfrm>
          <a:prstGeom prst="horizontalScroll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Franciszek Zabłocki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8" name="Zwój poziomy 7"/>
          <p:cNvSpPr/>
          <p:nvPr/>
        </p:nvSpPr>
        <p:spPr>
          <a:xfrm>
            <a:off x="3995936" y="5445224"/>
            <a:ext cx="4536504" cy="1033272"/>
          </a:xfrm>
          <a:prstGeom prst="horizontalScroll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Franciszek Bohomolec 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9" name="Zwój poziomy 8"/>
          <p:cNvSpPr/>
          <p:nvPr/>
        </p:nvSpPr>
        <p:spPr>
          <a:xfrm>
            <a:off x="467544" y="3573016"/>
            <a:ext cx="3744416" cy="1033272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„Cud mniemany, czyli krakowiacy i górale”</a:t>
            </a:r>
            <a:endParaRPr lang="pl-PL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8" grpId="1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aśnienie prostokątne zaokrąglone 1"/>
          <p:cNvSpPr/>
          <p:nvPr/>
        </p:nvSpPr>
        <p:spPr>
          <a:xfrm>
            <a:off x="539552" y="1412776"/>
            <a:ext cx="3168352" cy="612648"/>
          </a:xfrm>
          <a:prstGeom prst="wedgeRoundRect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Czasopisma </a:t>
            </a:r>
            <a:endParaRPr lang="pl-PL" sz="2400" dirty="0">
              <a:solidFill>
                <a:srgbClr val="7030A0"/>
              </a:solidFill>
            </a:endParaRPr>
          </a:p>
        </p:txBody>
      </p:sp>
      <p:sp>
        <p:nvSpPr>
          <p:cNvPr id="3" name="Schemat blokowy: proces uprzednio zdefiniowany 2"/>
          <p:cNvSpPr/>
          <p:nvPr/>
        </p:nvSpPr>
        <p:spPr>
          <a:xfrm>
            <a:off x="4860032" y="3573016"/>
            <a:ext cx="3312368" cy="612648"/>
          </a:xfrm>
          <a:prstGeom prst="flowChartPredefined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„Monitor”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4" name="Schemat blokowy: proces uprzednio zdefiniowany 3"/>
          <p:cNvSpPr/>
          <p:nvPr/>
        </p:nvSpPr>
        <p:spPr>
          <a:xfrm>
            <a:off x="4139952" y="5085184"/>
            <a:ext cx="4752528" cy="864096"/>
          </a:xfrm>
          <a:prstGeom prst="flowChartPredefined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„Zabawy Przyjemne </a:t>
            </a:r>
            <a:br>
              <a:rPr lang="pl-PL" sz="2400" dirty="0" smtClean="0">
                <a:solidFill>
                  <a:srgbClr val="002060"/>
                </a:solidFill>
              </a:rPr>
            </a:br>
            <a:r>
              <a:rPr lang="pl-PL" sz="2400" dirty="0" smtClean="0">
                <a:solidFill>
                  <a:srgbClr val="002060"/>
                </a:solidFill>
              </a:rPr>
              <a:t>i Pożyteczne” 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5" name="Strzałka w prawo 4"/>
          <p:cNvSpPr/>
          <p:nvPr/>
        </p:nvSpPr>
        <p:spPr>
          <a:xfrm>
            <a:off x="323528" y="3429000"/>
            <a:ext cx="3456384" cy="93610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>
                <a:solidFill>
                  <a:srgbClr val="002060"/>
                </a:solidFill>
              </a:rPr>
              <a:t>i</a:t>
            </a:r>
            <a:r>
              <a:rPr lang="pl-PL" sz="2400" dirty="0" smtClean="0">
                <a:solidFill>
                  <a:srgbClr val="002060"/>
                </a:solidFill>
              </a:rPr>
              <a:t>dee oświecenia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6" name="Strzałka w prawo 5"/>
          <p:cNvSpPr/>
          <p:nvPr/>
        </p:nvSpPr>
        <p:spPr>
          <a:xfrm>
            <a:off x="179512" y="4941168"/>
            <a:ext cx="3752800" cy="936104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>
                <a:solidFill>
                  <a:srgbClr val="002060"/>
                </a:solidFill>
              </a:rPr>
              <a:t>c</a:t>
            </a:r>
            <a:r>
              <a:rPr lang="pl-PL" sz="2400" dirty="0" smtClean="0">
                <a:solidFill>
                  <a:srgbClr val="002060"/>
                </a:solidFill>
              </a:rPr>
              <a:t>harakter literacki </a:t>
            </a:r>
            <a:endParaRPr lang="pl-PL" sz="2400" dirty="0">
              <a:solidFill>
                <a:srgbClr val="002060"/>
              </a:solidFill>
            </a:endParaRPr>
          </a:p>
        </p:txBody>
      </p:sp>
      <p:pic>
        <p:nvPicPr>
          <p:cNvPr id="18436" name="Picture 4" descr="Gazeta, Aktualności, Czytaj, Gaze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88640"/>
            <a:ext cx="3533775" cy="3238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209</Words>
  <Application>Microsoft Office PowerPoint</Application>
  <PresentationFormat>Pokaz na ekranie (4:3)</PresentationFormat>
  <Paragraphs>77</Paragraphs>
  <Slides>12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Użytkownik systemu Windows</dc:creator>
  <cp:lastModifiedBy>Justyna Lorych</cp:lastModifiedBy>
  <cp:revision>36</cp:revision>
  <dcterms:created xsi:type="dcterms:W3CDTF">2020-04-20T12:14:25Z</dcterms:created>
  <dcterms:modified xsi:type="dcterms:W3CDTF">2020-04-27T13:04:43Z</dcterms:modified>
</cp:coreProperties>
</file>