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2" r:id="rId2"/>
    <p:sldId id="256" r:id="rId3"/>
    <p:sldId id="257" r:id="rId4"/>
    <p:sldId id="309" r:id="rId5"/>
    <p:sldId id="303" r:id="rId6"/>
    <p:sldId id="258" r:id="rId7"/>
    <p:sldId id="310" r:id="rId8"/>
    <p:sldId id="260" r:id="rId9"/>
    <p:sldId id="261" r:id="rId10"/>
    <p:sldId id="262" r:id="rId11"/>
    <p:sldId id="267" r:id="rId12"/>
    <p:sldId id="269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273" r:id="rId21"/>
    <p:sldId id="296" r:id="rId22"/>
    <p:sldId id="306" r:id="rId23"/>
    <p:sldId id="307" r:id="rId24"/>
    <p:sldId id="308" r:id="rId25"/>
    <p:sldId id="305" r:id="rId26"/>
    <p:sldId id="297" r:id="rId27"/>
    <p:sldId id="298" r:id="rId28"/>
    <p:sldId id="300" r:id="rId29"/>
    <p:sldId id="274" r:id="rId30"/>
    <p:sldId id="301" r:id="rId3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 autoAdjust="0"/>
  </p:normalViewPr>
  <p:slideViewPr>
    <p:cSldViewPr snapToGrid="0">
      <p:cViewPr varScale="1">
        <p:scale>
          <a:sx n="71" d="100"/>
          <a:sy n="71" d="100"/>
        </p:scale>
        <p:origin x="484" y="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379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B682E-1A34-4DEB-8757-E4AD354CCAF6}" type="datetimeFigureOut">
              <a:rPr lang="pl-PL" smtClean="0"/>
              <a:pPr/>
              <a:t>17.04.2020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6931-D81F-47C3-A9A7-FAC6A39CF3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7135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B682E-1A34-4DEB-8757-E4AD354CCAF6}" type="datetimeFigureOut">
              <a:rPr lang="pl-PL" smtClean="0"/>
              <a:pPr/>
              <a:t>17.04.2020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6931-D81F-47C3-A9A7-FAC6A39CF3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2679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B682E-1A34-4DEB-8757-E4AD354CCAF6}" type="datetimeFigureOut">
              <a:rPr lang="pl-PL" smtClean="0"/>
              <a:pPr/>
              <a:t>17.04.2020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6931-D81F-47C3-A9A7-FAC6A39CF3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8263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B682E-1A34-4DEB-8757-E4AD354CCAF6}" type="datetimeFigureOut">
              <a:rPr lang="pl-PL" smtClean="0"/>
              <a:pPr/>
              <a:t>17.04.2020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6931-D81F-47C3-A9A7-FAC6A39CF3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7956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B682E-1A34-4DEB-8757-E4AD354CCAF6}" type="datetimeFigureOut">
              <a:rPr lang="pl-PL" smtClean="0"/>
              <a:pPr/>
              <a:t>17.04.2020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6931-D81F-47C3-A9A7-FAC6A39CF3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7126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B682E-1A34-4DEB-8757-E4AD354CCAF6}" type="datetimeFigureOut">
              <a:rPr lang="pl-PL" smtClean="0"/>
              <a:pPr/>
              <a:t>17.04.2020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6931-D81F-47C3-A9A7-FAC6A39CF3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8237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B682E-1A34-4DEB-8757-E4AD354CCAF6}" type="datetimeFigureOut">
              <a:rPr lang="pl-PL" smtClean="0"/>
              <a:pPr/>
              <a:t>17.04.2020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6931-D81F-47C3-A9A7-FAC6A39CF3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3701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B682E-1A34-4DEB-8757-E4AD354CCAF6}" type="datetimeFigureOut">
              <a:rPr lang="pl-PL" smtClean="0"/>
              <a:pPr/>
              <a:t>17.04.2020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6931-D81F-47C3-A9A7-FAC6A39CF3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2974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B682E-1A34-4DEB-8757-E4AD354CCAF6}" type="datetimeFigureOut">
              <a:rPr lang="pl-PL" smtClean="0"/>
              <a:pPr/>
              <a:t>17.04.2020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6931-D81F-47C3-A9A7-FAC6A39CF3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4914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B682E-1A34-4DEB-8757-E4AD354CCAF6}" type="datetimeFigureOut">
              <a:rPr lang="pl-PL" smtClean="0"/>
              <a:pPr/>
              <a:t>17.04.2020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6931-D81F-47C3-A9A7-FAC6A39CF3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9395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B682E-1A34-4DEB-8757-E4AD354CCAF6}" type="datetimeFigureOut">
              <a:rPr lang="pl-PL" smtClean="0"/>
              <a:pPr/>
              <a:t>17.04.2020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F6931-D81F-47C3-A9A7-FAC6A39CF3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7457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B682E-1A34-4DEB-8757-E4AD354CCAF6}" type="datetimeFigureOut">
              <a:rPr lang="pl-PL" smtClean="0"/>
              <a:pPr/>
              <a:t>17.04.2020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F6931-D81F-47C3-A9A7-FAC6A39CF3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9148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4" name="Picture 8" descr="Znalezione obrazy dla zapytania zawod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2641" y="1582295"/>
            <a:ext cx="10551407" cy="5275705"/>
          </a:xfrm>
          <a:prstGeom prst="rect">
            <a:avLst/>
          </a:prstGeom>
          <a:noFill/>
        </p:spPr>
      </p:pic>
      <p:sp>
        <p:nvSpPr>
          <p:cNvPr id="4" name="Prostokąt 3"/>
          <p:cNvSpPr/>
          <p:nvPr/>
        </p:nvSpPr>
        <p:spPr>
          <a:xfrm>
            <a:off x="629728" y="665036"/>
            <a:ext cx="1105043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400" b="1" dirty="0" smtClean="0"/>
              <a:t>Doradztwo zawodowe w szkole i przedszkolu </a:t>
            </a:r>
            <a:endParaRPr lang="pl-PL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603850" y="1051317"/>
            <a:ext cx="1064499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2000" b="1" dirty="0" smtClean="0">
              <a:latin typeface="Arial" panose="020B0604020202020204" pitchFamily="34" charset="0"/>
            </a:endParaRPr>
          </a:p>
          <a:p>
            <a:r>
              <a:rPr lang="pl-PL" sz="2000" b="1" dirty="0" smtClean="0">
                <a:latin typeface="Arial" panose="020B0604020202020204" pitchFamily="34" charset="0"/>
              </a:rPr>
              <a:t>§ 8. </a:t>
            </a:r>
          </a:p>
          <a:p>
            <a:r>
              <a:rPr lang="pl-PL" sz="2000" b="1" dirty="0" smtClean="0">
                <a:latin typeface="Arial" pitchFamily="34" charset="0"/>
                <a:cs typeface="Arial" pitchFamily="34" charset="0"/>
              </a:rPr>
              <a:t>Przy  </a:t>
            </a:r>
            <a:r>
              <a:rPr lang="pl-PL" sz="2000" b="1" dirty="0">
                <a:latin typeface="Arial" pitchFamily="34" charset="0"/>
                <a:cs typeface="Arial" pitchFamily="34" charset="0"/>
              </a:rPr>
              <a:t>organizacji  i realizacji  doradztwa  </a:t>
            </a: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zawodowego szkoły i przedszkola, mogą </a:t>
            </a:r>
            <a:r>
              <a:rPr lang="pl-PL" sz="2000" b="1" dirty="0">
                <a:latin typeface="Arial" pitchFamily="34" charset="0"/>
                <a:cs typeface="Arial" pitchFamily="34" charset="0"/>
              </a:rPr>
              <a:t>współpracować w szczególności z pracodawcami, </a:t>
            </a: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placówkami  oraz centrami kształcenia zawodowego, </a:t>
            </a:r>
            <a:r>
              <a:rPr lang="pl-PL" sz="2000" b="1" dirty="0">
                <a:latin typeface="Arial" pitchFamily="34" charset="0"/>
                <a:cs typeface="Arial" pitchFamily="34" charset="0"/>
              </a:rPr>
              <a:t>szkołami prowadzącymi kształcenie zawodowe, poradniami psychologiczno-pedagogicznymi, placówkami doskonalenia nauczycieli lub instytucjami rynku </a:t>
            </a: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pracy. </a:t>
            </a:r>
          </a:p>
          <a:p>
            <a:r>
              <a:rPr lang="pl-PL" sz="2000" b="1" dirty="0" smtClean="0">
                <a:latin typeface="Arial" pitchFamily="34" charset="0"/>
                <a:cs typeface="Arial" pitchFamily="34" charset="0"/>
              </a:rPr>
              <a:t>W ramach współpracy z tymi podmiotami mogą organizować wizyty </a:t>
            </a:r>
            <a:r>
              <a:rPr lang="pl-PL" sz="2000" b="1" dirty="0" err="1" smtClean="0">
                <a:latin typeface="Arial" pitchFamily="34" charset="0"/>
                <a:cs typeface="Arial" pitchFamily="34" charset="0"/>
              </a:rPr>
              <a:t>zawodoznawcze</a:t>
            </a:r>
            <a:endParaRPr lang="pl-PL" sz="2000" b="1" dirty="0">
              <a:latin typeface="Arial" pitchFamily="34" charset="0"/>
              <a:cs typeface="Arial" pitchFamily="34" charset="0"/>
            </a:endParaRPr>
          </a:p>
          <a:p>
            <a:endParaRPr lang="pl-PL" sz="2000" b="1" dirty="0" smtClean="0">
              <a:latin typeface="Arial" panose="020B0604020202020204" pitchFamily="34" charset="0"/>
            </a:endParaRPr>
          </a:p>
          <a:p>
            <a:r>
              <a:rPr lang="pl-PL" sz="2000" b="1" dirty="0" smtClean="0">
                <a:latin typeface="Arial" panose="020B0604020202020204" pitchFamily="34" charset="0"/>
              </a:rPr>
              <a:t>§ 9.</a:t>
            </a:r>
            <a:endParaRPr lang="pl-PL" sz="2000" b="1" dirty="0">
              <a:latin typeface="Arial" panose="020B0604020202020204" pitchFamily="34" charset="0"/>
            </a:endParaRPr>
          </a:p>
          <a:p>
            <a:r>
              <a:rPr lang="pl-PL" sz="2000" b="1" dirty="0">
                <a:latin typeface="Arial" panose="020B0604020202020204" pitchFamily="34" charset="0"/>
              </a:rPr>
              <a:t> W przypadku braku w szkole doradcy </a:t>
            </a:r>
            <a:r>
              <a:rPr lang="pl-PL" sz="2000" b="1" dirty="0" smtClean="0">
                <a:latin typeface="Arial" panose="020B0604020202020204" pitchFamily="34" charset="0"/>
              </a:rPr>
              <a:t>zawodowego, </a:t>
            </a:r>
            <a:r>
              <a:rPr lang="pl-PL" sz="2000" b="1" dirty="0">
                <a:solidFill>
                  <a:srgbClr val="3333FF"/>
                </a:solidFill>
                <a:latin typeface="Arial" panose="020B0604020202020204" pitchFamily="34" charset="0"/>
              </a:rPr>
              <a:t>do roku szkolnego 2021/2022 </a:t>
            </a:r>
            <a:r>
              <a:rPr lang="pl-PL" sz="2000" b="1" dirty="0">
                <a:latin typeface="Arial" panose="020B0604020202020204" pitchFamily="34" charset="0"/>
              </a:rPr>
              <a:t>włącznie,  dyrektor  szkoły  może  powierzyć  prowadzenie  zajęć  z zakresu  doradztwa  </a:t>
            </a:r>
            <a:r>
              <a:rPr lang="pl-PL" sz="2000" b="1" dirty="0" smtClean="0">
                <a:latin typeface="Arial" panose="020B0604020202020204" pitchFamily="34" charset="0"/>
              </a:rPr>
              <a:t>zawodowego, </a:t>
            </a:r>
            <a:r>
              <a:rPr lang="pl-PL" sz="2000" b="1" dirty="0">
                <a:latin typeface="Arial" panose="020B0604020202020204" pitchFamily="34" charset="0"/>
              </a:rPr>
              <a:t>innemu </a:t>
            </a:r>
            <a:r>
              <a:rPr lang="pl-PL" sz="2000" b="1" dirty="0" smtClean="0">
                <a:latin typeface="Arial" panose="020B0604020202020204" pitchFamily="34" charset="0"/>
              </a:rPr>
              <a:t>nauczycielowi.</a:t>
            </a:r>
            <a:endParaRPr lang="pl-PL" sz="2000" b="1" dirty="0">
              <a:latin typeface="Arial" panose="020B0604020202020204" pitchFamily="34" charset="0"/>
            </a:endParaRPr>
          </a:p>
        </p:txBody>
      </p:sp>
      <p:sp>
        <p:nvSpPr>
          <p:cNvPr id="3" name="Tytuł 1"/>
          <p:cNvSpPr txBox="1">
            <a:spLocks/>
          </p:cNvSpPr>
          <p:nvPr/>
        </p:nvSpPr>
        <p:spPr>
          <a:xfrm>
            <a:off x="838200" y="365125"/>
            <a:ext cx="10515600" cy="376747"/>
          </a:xfrm>
          <a:prstGeom prst="rect">
            <a:avLst/>
          </a:prstGeom>
        </p:spPr>
        <p:txBody>
          <a:bodyPr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Podstawa prawna wprowadzenia doradztwa zawodowego</a:t>
            </a:r>
            <a:endParaRPr kumimoji="0" lang="pl-PL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413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27465" y="1127632"/>
            <a:ext cx="10464107" cy="410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 smtClean="0"/>
              <a:t>Struktura programu doradztwa zawodowego</a:t>
            </a:r>
          </a:p>
          <a:p>
            <a:endParaRPr lang="pl-PL" sz="900" b="1" dirty="0"/>
          </a:p>
          <a:p>
            <a:pPr marL="457200" indent="-457200"/>
            <a:r>
              <a:rPr lang="pl-PL" sz="2400" b="1" dirty="0" smtClean="0"/>
              <a:t>1.	 Podstawy prawne </a:t>
            </a:r>
          </a:p>
          <a:p>
            <a:pPr marL="457200" indent="-457200">
              <a:buAutoNum type="arabicPeriod" startAt="2"/>
            </a:pPr>
            <a:r>
              <a:rPr lang="pl-PL" sz="2400" b="1" dirty="0" smtClean="0"/>
              <a:t>Założenia ogólne programu </a:t>
            </a:r>
          </a:p>
          <a:p>
            <a:pPr marL="457200" indent="-457200">
              <a:buAutoNum type="arabicPeriod" startAt="2"/>
            </a:pPr>
            <a:r>
              <a:rPr lang="pl-PL" sz="2400" b="1" dirty="0" smtClean="0"/>
              <a:t>Główny cel realizacji doradztwa zawodowego</a:t>
            </a:r>
          </a:p>
          <a:p>
            <a:pPr marL="457200" indent="-457200">
              <a:buAutoNum type="arabicPeriod" startAt="2"/>
            </a:pPr>
            <a:r>
              <a:rPr lang="pl-PL" sz="2400" b="1" dirty="0" smtClean="0"/>
              <a:t>Treści programowe oraz cele szczegółowe – osiągnięcia dzieci</a:t>
            </a:r>
          </a:p>
          <a:p>
            <a:pPr marL="457200" indent="-457200"/>
            <a:r>
              <a:rPr lang="pl-PL" sz="2400" b="1" dirty="0" smtClean="0"/>
              <a:t>5.	</a:t>
            </a:r>
            <a:r>
              <a:rPr lang="pl-PL" sz="2400" dirty="0" smtClean="0"/>
              <a:t> </a:t>
            </a:r>
            <a:r>
              <a:rPr lang="pl-PL" sz="2400" b="1" dirty="0" smtClean="0"/>
              <a:t>Warunki i sposoby realizacji programu </a:t>
            </a:r>
          </a:p>
          <a:p>
            <a:pPr marL="457200" indent="-457200">
              <a:buAutoNum type="arabicPeriod" startAt="6"/>
            </a:pPr>
            <a:r>
              <a:rPr lang="pl-PL" sz="2400" b="1" dirty="0" smtClean="0"/>
              <a:t>Zasoby materialne przydatne w realizacji działań związanych z doradztwem zawodowym</a:t>
            </a:r>
          </a:p>
          <a:p>
            <a:pPr marL="457200" indent="-457200"/>
            <a:r>
              <a:rPr lang="pl-PL" sz="2400" b="1" dirty="0" smtClean="0"/>
              <a:t>8.	Sojusznicy – sieć współpracy</a:t>
            </a:r>
          </a:p>
          <a:p>
            <a:pPr marL="457200" indent="-457200"/>
            <a:r>
              <a:rPr lang="pl-PL" sz="2400" b="1" dirty="0" smtClean="0"/>
              <a:t>10.	Monitoring i ewaluacja wewnętrzna WSDZ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128977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612476" y="647785"/>
            <a:ext cx="11145328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pl-PL" sz="3600" b="1" dirty="0" smtClean="0">
                <a:solidFill>
                  <a:srgbClr val="7030A0"/>
                </a:solidFill>
              </a:rPr>
              <a:t>Cele doradztwa zawodowego</a:t>
            </a:r>
          </a:p>
          <a:p>
            <a:pPr>
              <a:spcAft>
                <a:spcPts val="600"/>
              </a:spcAft>
            </a:pPr>
            <a:r>
              <a:rPr lang="pl-PL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Przedszkole i szkoła podstawowa - klasy I do VI: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pl-PL" sz="2000" dirty="0" smtClean="0"/>
              <a:t> </a:t>
            </a: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 wstępne zapoznanie dzieci z wybranymi zawodami i środowiskiem </a:t>
            </a:r>
          </a:p>
          <a:p>
            <a:pPr>
              <a:spcAft>
                <a:spcPts val="600"/>
              </a:spcAft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   pracy, 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  kształtowanie pozytywnej i </a:t>
            </a:r>
            <a:r>
              <a:rPr lang="pl-PL" sz="2400" b="1" dirty="0" err="1" smtClean="0">
                <a:latin typeface="Arial" pitchFamily="34" charset="0"/>
                <a:cs typeface="Arial" pitchFamily="34" charset="0"/>
              </a:rPr>
              <a:t>proaktywnej</a:t>
            </a: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 postawy dzieci wobec pracy </a:t>
            </a:r>
          </a:p>
          <a:p>
            <a:pPr>
              <a:spcAft>
                <a:spcPts val="600"/>
              </a:spcAft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   i edukacji 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  pobudzanie i rozwijanie zdolności oraz zainteresowań dzieci.</a:t>
            </a:r>
            <a:endParaRPr lang="pl-PL" sz="24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pl-PL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Klasy VII – VIII szkoły podstawowej 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  przygotowanie uczniów do odpowiedzialnego planowania kariery </a:t>
            </a:r>
          </a:p>
          <a:p>
            <a:pPr>
              <a:spcAft>
                <a:spcPts val="600"/>
              </a:spcAft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   i podejmowania, przy wsparciu doradczym, decyzji edukacyjnych </a:t>
            </a:r>
          </a:p>
          <a:p>
            <a:pPr>
              <a:spcAft>
                <a:spcPts val="600"/>
              </a:spcAft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   i zawodowych, uwzględniających znajomość własnych zasobów 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  informacje na temat rynku pracy i systemu edukacji.</a:t>
            </a:r>
          </a:p>
          <a:p>
            <a:pPr>
              <a:spcAft>
                <a:spcPts val="600"/>
              </a:spcAft>
            </a:pPr>
            <a:endParaRPr lang="pl-PL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31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94734" y="172528"/>
            <a:ext cx="11549333" cy="6478438"/>
          </a:xfrm>
        </p:spPr>
        <p:txBody>
          <a:bodyPr>
            <a:normAutofit fontScale="90000"/>
          </a:bodyPr>
          <a:lstStyle/>
          <a:p>
            <a:r>
              <a:rPr lang="pl-PL" sz="2400" b="1" dirty="0" smtClean="0">
                <a:latin typeface="Arial" pitchFamily="34" charset="0"/>
                <a:cs typeface="Arial" pitchFamily="34" charset="0"/>
              </a:rPr>
              <a:t>		</a:t>
            </a:r>
            <a:br>
              <a:rPr lang="pl-PL" sz="2400" b="1" dirty="0" smtClean="0">
                <a:latin typeface="Arial" pitchFamily="34" charset="0"/>
                <a:cs typeface="Arial" pitchFamily="34" charset="0"/>
              </a:rPr>
            </a:br>
            <a:r>
              <a:rPr lang="pl-PL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pl-PL" sz="2400" b="1" dirty="0" smtClean="0">
                <a:latin typeface="Arial" pitchFamily="34" charset="0"/>
                <a:cs typeface="Arial" pitchFamily="34" charset="0"/>
              </a:rPr>
            </a:b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		Treści programowe z zakresu doradztwa zawodowego:</a:t>
            </a:r>
            <a:br>
              <a:rPr lang="pl-PL" sz="2400" b="1" dirty="0" smtClean="0">
                <a:latin typeface="Arial" pitchFamily="34" charset="0"/>
                <a:cs typeface="Arial" pitchFamily="34" charset="0"/>
              </a:rPr>
            </a:br>
            <a:r>
              <a:rPr lang="pl-PL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pl-PL" sz="2400" b="1" dirty="0" smtClean="0">
                <a:latin typeface="Arial" pitchFamily="34" charset="0"/>
                <a:cs typeface="Arial" pitchFamily="34" charset="0"/>
              </a:rPr>
            </a:br>
            <a:r>
              <a:rPr lang="pl-PL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Poznanie siebie</a:t>
            </a:r>
            <a:br>
              <a:rPr lang="pl-PL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pl-PL" sz="13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pl-PL" sz="1300" b="1" dirty="0" smtClean="0">
                <a:latin typeface="Arial" pitchFamily="34" charset="0"/>
                <a:cs typeface="Arial" pitchFamily="34" charset="0"/>
              </a:rPr>
            </a:br>
            <a:r>
              <a:rPr lang="pl-PL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Przedszkole - dziecko: </a:t>
            </a:r>
            <a:r>
              <a:rPr lang="pl-PL" sz="2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pl-PL" sz="2000" b="1" dirty="0" smtClean="0">
                <a:latin typeface="Arial" pitchFamily="34" charset="0"/>
                <a:cs typeface="Arial" pitchFamily="34" charset="0"/>
              </a:rPr>
            </a:b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1.1 określa, co lubi robić; </a:t>
            </a:r>
            <a:br>
              <a:rPr lang="pl-PL" sz="2000" b="1" dirty="0" smtClean="0">
                <a:latin typeface="Arial" pitchFamily="34" charset="0"/>
                <a:cs typeface="Arial" pitchFamily="34" charset="0"/>
              </a:rPr>
            </a:b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1.2 podaje przykłady różnych zainteresowań; </a:t>
            </a:r>
            <a:br>
              <a:rPr lang="pl-PL" sz="2000" b="1" dirty="0" smtClean="0">
                <a:latin typeface="Arial" pitchFamily="34" charset="0"/>
                <a:cs typeface="Arial" pitchFamily="34" charset="0"/>
              </a:rPr>
            </a:b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1.3 określa, co robi dobrze; </a:t>
            </a:r>
            <a:br>
              <a:rPr lang="pl-PL" sz="2000" b="1" dirty="0" smtClean="0">
                <a:latin typeface="Arial" pitchFamily="34" charset="0"/>
                <a:cs typeface="Arial" pitchFamily="34" charset="0"/>
              </a:rPr>
            </a:b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1.4 podejmuje działania i opisuje, co z nich wyniknęło dla niego i dla innych.</a:t>
            </a:r>
            <a:br>
              <a:rPr lang="pl-PL" sz="2000" b="1" dirty="0" smtClean="0">
                <a:latin typeface="Arial" pitchFamily="34" charset="0"/>
                <a:cs typeface="Arial" pitchFamily="34" charset="0"/>
              </a:rPr>
            </a:br>
            <a:r>
              <a:rPr lang="pl-PL" sz="13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pl-PL" sz="1300" b="1" dirty="0" smtClean="0">
                <a:latin typeface="Arial" pitchFamily="34" charset="0"/>
                <a:cs typeface="Arial" pitchFamily="34" charset="0"/>
              </a:rPr>
            </a:br>
            <a:r>
              <a:rPr lang="pl-PL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Szkoła podstawowa I – III</a:t>
            </a:r>
            <a:r>
              <a:rPr lang="pl-PL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pl-PL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uczeń: </a:t>
            </a:r>
            <a:r>
              <a:rPr lang="pl-PL" sz="2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pl-PL" sz="2000" b="1" dirty="0" smtClean="0">
                <a:latin typeface="Arial" pitchFamily="34" charset="0"/>
                <a:cs typeface="Arial" pitchFamily="34" charset="0"/>
              </a:rPr>
            </a:b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1.1 opisuje swoje zainteresowania i określa, w jaki sposób może je rozwijać; </a:t>
            </a:r>
            <a:br>
              <a:rPr lang="pl-PL" sz="2000" b="1" dirty="0" smtClean="0">
                <a:latin typeface="Arial" pitchFamily="34" charset="0"/>
                <a:cs typeface="Arial" pitchFamily="34" charset="0"/>
              </a:rPr>
            </a:b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1.2 prezentuje swoje zainteresowania wobec innych osób; </a:t>
            </a:r>
            <a:br>
              <a:rPr lang="pl-PL" sz="2000" b="1" dirty="0" smtClean="0">
                <a:latin typeface="Arial" pitchFamily="34" charset="0"/>
                <a:cs typeface="Arial" pitchFamily="34" charset="0"/>
              </a:rPr>
            </a:b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1.3 podaje przykłady różnorodnych zainteresowań ludzi; </a:t>
            </a:r>
            <a:br>
              <a:rPr lang="pl-PL" sz="2000" b="1" dirty="0" smtClean="0">
                <a:latin typeface="Arial" pitchFamily="34" charset="0"/>
                <a:cs typeface="Arial" pitchFamily="34" charset="0"/>
              </a:rPr>
            </a:b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1.4 podaje przykłady swoich mocnych stron w różnych obszarach; </a:t>
            </a:r>
            <a:br>
              <a:rPr lang="pl-PL" sz="2000" b="1" dirty="0" smtClean="0">
                <a:latin typeface="Arial" pitchFamily="34" charset="0"/>
                <a:cs typeface="Arial" pitchFamily="34" charset="0"/>
              </a:rPr>
            </a:b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1.5 podejmuje działania w sytuacjach zadaniowych i opisuje, co z nich wyniknęło dla niego </a:t>
            </a:r>
            <a:br>
              <a:rPr lang="pl-PL" sz="2000" b="1" dirty="0" smtClean="0">
                <a:latin typeface="Arial" pitchFamily="34" charset="0"/>
                <a:cs typeface="Arial" pitchFamily="34" charset="0"/>
              </a:rPr>
            </a:b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      i dla innych. </a:t>
            </a:r>
            <a:br>
              <a:rPr lang="pl-PL" sz="2000" b="1" dirty="0" smtClean="0">
                <a:latin typeface="Arial" pitchFamily="34" charset="0"/>
                <a:cs typeface="Arial" pitchFamily="34" charset="0"/>
              </a:rPr>
            </a:br>
            <a:r>
              <a:rPr lang="pl-PL" sz="13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pl-PL" sz="1300" b="1" dirty="0" smtClean="0">
                <a:latin typeface="Arial" pitchFamily="34" charset="0"/>
                <a:cs typeface="Arial" pitchFamily="34" charset="0"/>
              </a:rPr>
            </a:br>
            <a:r>
              <a:rPr lang="pl-PL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Szkoła podstawowa IV – VI - uczeń: </a:t>
            </a:r>
            <a:r>
              <a:rPr lang="pl-PL" sz="2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pl-PL" sz="2000" b="1" dirty="0" smtClean="0">
                <a:latin typeface="Arial" pitchFamily="34" charset="0"/>
                <a:cs typeface="Arial" pitchFamily="34" charset="0"/>
              </a:rPr>
            </a:b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1.1 określa własne zainteresowania i uzdolnienia oraz kompetencje;</a:t>
            </a:r>
            <a:br>
              <a:rPr lang="pl-PL" sz="2000" b="1" dirty="0" smtClean="0">
                <a:latin typeface="Arial" pitchFamily="34" charset="0"/>
                <a:cs typeface="Arial" pitchFamily="34" charset="0"/>
              </a:rPr>
            </a:b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1.2 wskazuje swoje mocne strony oraz możliwości ich wykorzystania w różnych dziedzinach</a:t>
            </a:r>
            <a:br>
              <a:rPr lang="pl-PL" sz="2000" b="1" dirty="0" smtClean="0">
                <a:latin typeface="Arial" pitchFamily="34" charset="0"/>
                <a:cs typeface="Arial" pitchFamily="34" charset="0"/>
              </a:rPr>
            </a:b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      życia; </a:t>
            </a:r>
            <a:br>
              <a:rPr lang="pl-PL" sz="2000" b="1" dirty="0" smtClean="0">
                <a:latin typeface="Arial" pitchFamily="34" charset="0"/>
                <a:cs typeface="Arial" pitchFamily="34" charset="0"/>
              </a:rPr>
            </a:b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1.3 podejmuje działania w sytuacjach zadaniowych i ocenia swoje działania, formułując </a:t>
            </a:r>
            <a:br>
              <a:rPr lang="pl-PL" sz="2000" b="1" dirty="0" smtClean="0">
                <a:latin typeface="Arial" pitchFamily="34" charset="0"/>
                <a:cs typeface="Arial" pitchFamily="34" charset="0"/>
              </a:rPr>
            </a:b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      wnioski na przyszłość; </a:t>
            </a:r>
            <a:br>
              <a:rPr lang="pl-PL" sz="2000" b="1" dirty="0" smtClean="0">
                <a:latin typeface="Arial" pitchFamily="34" charset="0"/>
                <a:cs typeface="Arial" pitchFamily="34" charset="0"/>
              </a:rPr>
            </a:b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1.4 prezentuje swoje zainteresowania i uzdolnienia wobec innych osób z zamiarem </a:t>
            </a:r>
            <a:br>
              <a:rPr lang="pl-PL" sz="2000" b="1" dirty="0" smtClean="0">
                <a:latin typeface="Arial" pitchFamily="34" charset="0"/>
                <a:cs typeface="Arial" pitchFamily="34" charset="0"/>
              </a:rPr>
            </a:b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      zaciekawienia odbiorców. </a:t>
            </a:r>
            <a:r>
              <a:rPr lang="pl-PL" sz="2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pl-PL" sz="2200" b="1" dirty="0" smtClean="0">
                <a:latin typeface="Arial" pitchFamily="34" charset="0"/>
                <a:cs typeface="Arial" pitchFamily="34" charset="0"/>
              </a:rPr>
            </a:br>
            <a:r>
              <a:rPr lang="pl-PL" sz="2200" b="1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pl-PL" sz="2200" b="1" dirty="0" smtClean="0">
                <a:latin typeface="Arial" pitchFamily="34" charset="0"/>
                <a:cs typeface="Arial" pitchFamily="34" charset="0"/>
              </a:rPr>
            </a:br>
            <a:endParaRPr lang="pl-PL" sz="2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586596" y="595224"/>
            <a:ext cx="1063637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pl-PL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Szkoła podstawowa kasa VII – VIII - uczeń:</a:t>
            </a:r>
          </a:p>
          <a:p>
            <a:r>
              <a:rPr lang="pl-PL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indent="-342900"/>
            <a:r>
              <a:rPr lang="pl-PL" sz="2000" b="1" dirty="0" smtClean="0">
                <a:latin typeface="Arial" pitchFamily="34" charset="0"/>
                <a:cs typeface="Arial" pitchFamily="34" charset="0"/>
              </a:rPr>
              <a:t>1.1 określa wpływ stanu zdrowia na wykonywanie zadań zawodowych; </a:t>
            </a:r>
          </a:p>
          <a:p>
            <a:pPr marL="342900" indent="-342900"/>
            <a:r>
              <a:rPr lang="pl-PL" sz="2000" b="1" dirty="0" smtClean="0">
                <a:latin typeface="Arial" pitchFamily="34" charset="0"/>
                <a:cs typeface="Arial" pitchFamily="34" charset="0"/>
              </a:rPr>
              <a:t>1.2 rozpoznaje własne zasoby (zainteresowania, zdolności, uzdolnienia, kompetencje, predyspozycje zawodowe);</a:t>
            </a:r>
          </a:p>
          <a:p>
            <a:pPr marL="342900" indent="-342900"/>
            <a:r>
              <a:rPr lang="pl-PL" sz="2000" b="1" dirty="0" smtClean="0">
                <a:latin typeface="Arial" pitchFamily="34" charset="0"/>
                <a:cs typeface="Arial" pitchFamily="34" charset="0"/>
              </a:rPr>
              <a:t> 1.3 dokonuje syntezy przydatnych w planowaniu ścieżki edukacyjno-zawodowej informacji o sobie wynikających z autoanalizy, ocen innych osób oraz innych źródeł; </a:t>
            </a:r>
          </a:p>
          <a:p>
            <a:pPr marL="342900" indent="-342900"/>
            <a:r>
              <a:rPr lang="pl-PL" sz="2000" b="1" dirty="0" smtClean="0">
                <a:latin typeface="Arial" pitchFamily="34" charset="0"/>
                <a:cs typeface="Arial" pitchFamily="34" charset="0"/>
              </a:rPr>
              <a:t>1.4 rozpoznaje własne ograniczenia jako wyzwania w odniesieniu do planów edukacyjno-zawodowych; </a:t>
            </a:r>
          </a:p>
          <a:p>
            <a:pPr marL="342900" indent="-342900"/>
            <a:r>
              <a:rPr lang="pl-PL" sz="2000" b="1" dirty="0" smtClean="0">
                <a:latin typeface="Arial" pitchFamily="34" charset="0"/>
                <a:cs typeface="Arial" pitchFamily="34" charset="0"/>
              </a:rPr>
              <a:t>1.5 rozpoznaje swoje możliwości i ograniczenia w zakresie wykonywania zadań zawodowych i uwzględnia je w planowaniu ścieżki edukacyjno-zawodowej; </a:t>
            </a:r>
          </a:p>
          <a:p>
            <a:pPr marL="342900" indent="-342900"/>
            <a:r>
              <a:rPr lang="pl-PL" sz="2000" b="1" dirty="0" smtClean="0">
                <a:latin typeface="Arial" pitchFamily="34" charset="0"/>
                <a:cs typeface="Arial" pitchFamily="34" charset="0"/>
              </a:rPr>
              <a:t>1.6 określa aspiracje i potrzeby w zakresie własnego rozwoju i możliwe sposoby ich realizacji; </a:t>
            </a:r>
          </a:p>
          <a:p>
            <a:pPr marL="342900" indent="-342900"/>
            <a:r>
              <a:rPr lang="pl-PL" sz="2000" b="1" dirty="0" smtClean="0">
                <a:latin typeface="Arial" pitchFamily="34" charset="0"/>
                <a:cs typeface="Arial" pitchFamily="34" charset="0"/>
              </a:rPr>
              <a:t>1.7 określa własną hierarchię wartości i potrzeb. </a:t>
            </a:r>
            <a:endParaRPr lang="pl-PL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48574" y="379562"/>
            <a:ext cx="1133511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rgbClr val="FF0000"/>
                </a:solidFill>
              </a:rPr>
              <a:t>2. Świat zawodów i rynek pracy </a:t>
            </a:r>
          </a:p>
          <a:p>
            <a:r>
              <a:rPr lang="pl-PL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Przedszkole - dziecko: 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2.1 odgrywa różne role zawodowe w zabawie; 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2.2 podaje nazwy zawodów wykonywanych przez osoby w jego najbliższym otoczeniu i nazwy tych 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      zawodów, które wzbudziły jego zainteresowanie, oraz identyfikuje i opisuje czynności zawodowe 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      wykonywane przez te osoby; 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2.3 wskazuje zawody zaangażowane w powstawanie produktów codziennego użytku oraz w zdarzenia,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      w których dziecko uczestniczy, takie jak wyjście na zakupy, koncert, pocztę; 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2.4 podejmuje próby posługiwania się przyborami i narzędziami zgodnie z ich przeznaczeniem oraz 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      w sposób twórczy i niekonwencjonalny; 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2.5 opowiada o sobie w grupie rówieśniczej. </a:t>
            </a:r>
          </a:p>
          <a:p>
            <a:endParaRPr lang="pl-PL" sz="1000" b="1" dirty="0" smtClean="0"/>
          </a:p>
          <a:p>
            <a:r>
              <a:rPr lang="pl-PL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Szkoła podstawowa I – III uczeń: 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2.1 odgrywa różne role zawodowe w zabawie; 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2.2 podaje nazwy zawodów wykonywanych przez osoby w bliższym i dalszym otoczeniu oraz opisuje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      podstawową specyfikę pracy w wybranych zawodach; 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2.3 opisuje, czym jest praca, i omawia jej znaczenie w życiu człowieka na wybranych przykładach; 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2.4 omawia znaczenie zaangażowania różnych zawodów w kształt otoczenia, w którym funkcjonuje; 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2.5 opisuje rolę zdolności i zainteresowań w wykonywaniu danego zawodu; 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2.6 posługuje się przyborami i narzędziami zgodnie z ich przeznaczeniem oraz w sposób twórczy 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      i niekonwencjonalny.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508958" y="207034"/>
            <a:ext cx="1133510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Świat zawodów i rynek pracy </a:t>
            </a:r>
          </a:p>
          <a:p>
            <a:r>
              <a:rPr lang="pl-PL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Szkoła podstawowa IV – VI - uczeń: 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2.1 wymienia różne grupy zawodów i podaje przykłady zawodów charakterystycznych dla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      poszczególnych grup, opisuje różne ścieżki ich uzyskiwania oraz podstawową specyfikę pracy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      w zawodach; 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2.2 opisuje, czym jest praca i jakie ma znaczenie w życiu człowieka; 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2.3 podaje czynniki wpływające na wybory zawodowe; 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2.4 posługuje się przyborami i narzędziami zgodnie z ich przeznaczeniem oraz w sposób twórczy i niekonwencjonalny; 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2.5 wyjaśnia rolę pieniądza we współczesnym świecie i jego związek z pracą. </a:t>
            </a:r>
          </a:p>
          <a:p>
            <a:r>
              <a:rPr lang="pl-PL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Szkoła podstawowa VII – VIII - uczeń: 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2.1 wyszukuje i analizuje informacje na temat zawodów oraz charakteryzuje wybrane zawody, 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      uwzględniając kwalifikacje wyodrębnione w zawodach oraz możliwości ich uzyskiwania; 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2.2 porównuje własne zasoby i preferencje z wymaganiami rynku pracy i oczekiwaniami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     pracodawców; 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2.3 wyjaśnia zjawiska i trendy zachodzące na współczesnym rynku pracy, z uwzględnieniem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     regionalnego i lokalnego rynku pracy; 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2.4 uzasadnia znaczenie pracy w życiu człowieka; 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2.5 analizuje znaczenie i możliwości doświadczania pracy; 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2.6 wskazuje wartości związane z pracą i etyką zawodową; 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2.7 dokonuje autoprezentacji; 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2.8 charakteryzuje instytucje wspomagające planowanie ścieżki edukacyjno-zawodowej, w tym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      instytucje rynku pracy.</a:t>
            </a:r>
            <a:endParaRPr lang="pl-PL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08316" y="120617"/>
            <a:ext cx="11047562" cy="6571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Rynek edukacyjny i uczenie się przez całe życie </a:t>
            </a:r>
          </a:p>
          <a:p>
            <a:endParaRPr lang="pl-PL" sz="11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pl-PL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Przedszkole - dziecko: 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3.1 nazywa etapy edukacji (bez konieczności zachowania kolejności chronologicznej); 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3.2 nazywa czynności, których lubi się uczyć.</a:t>
            </a:r>
          </a:p>
          <a:p>
            <a:r>
              <a:rPr lang="pl-PL" sz="10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pl-PL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Szkoła podstawowa I – III - uczeń: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3.1 uzasadnia potrzebę uczenia się i zdobywania nowych umiejętności;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3.2 wskazuje treści, których lubi się uczyć; 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3.3 wymienia różne źródła wiedzy i podejmuje próby korzystania z nich. </a:t>
            </a:r>
          </a:p>
          <a:p>
            <a:endParaRPr lang="pl-PL" sz="1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pl-PL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Szkoła podstawowa IV- VI - uczeń: 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3.1 wskazuje różne sposoby zdobywania wiedzy, korzystając ze znanych mu przykładów, oraz omawia swój indywidualny sposób nauki; 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3.2 wskazuje przedmioty szkolne, których lubi się uczyć; 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3.3 samodzielnie dociera do informacji i korzysta z różnych źródeł wiedzy.</a:t>
            </a:r>
          </a:p>
          <a:p>
            <a:endParaRPr lang="pl-PL" sz="1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pl-PL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Szkoła podstawowa VII- VIII - uczeń: </a:t>
            </a:r>
            <a:endParaRPr lang="pl-PL" b="1" dirty="0" smtClean="0">
              <a:latin typeface="Arial" pitchFamily="34" charset="0"/>
              <a:cs typeface="Arial" pitchFamily="34" charset="0"/>
            </a:endParaRP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3.1 analizuje oferty szkół ponadpodstawowych i szkół wyższych pod względem możliwości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     dalszego kształcenia, korzystając z dostępnych źródeł informacji; 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3.2 analizuje kryteria rekrutacyjne do szkół ponadpodstawowych w kontekście rozpoznania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      własnych zasobów; 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3.3 charakteryzuje strukturę systemu edukacji formalnej oraz możliwości edukacji </a:t>
            </a:r>
            <a:r>
              <a:rPr lang="pl-PL" b="1" dirty="0" err="1" smtClean="0">
                <a:latin typeface="Arial" pitchFamily="34" charset="0"/>
                <a:cs typeface="Arial" pitchFamily="34" charset="0"/>
              </a:rPr>
              <a:t>pozaformalnej</a:t>
            </a:r>
            <a:r>
              <a:rPr lang="pl-PL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      i nieformalnej; 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3.4 określa znaczenie uczenia się przez całe życie.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84671" y="207034"/>
            <a:ext cx="11516265" cy="61401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2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pl-PL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 Planowanie własnego rozwoju i podejmowanie decyzji edukacyjno-zawodowych </a:t>
            </a:r>
          </a:p>
          <a:p>
            <a:endParaRPr lang="pl-PL" sz="11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pl-PL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przedszkole - dziecko: 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4.1 opowiada, kim chciałoby zostać; 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4.2 na miarę swoich możliwości planuje własne działania lub działania grupy rówieśniczej przez 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      wskazanie pojedynczych czynności i zadań niezbędnych do realizacji celu; 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4.3 podejmuje próby decydowania w ważnych dla niego sprawach, indywidualnie i w ramach działań 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      grupy rówieśniczej. </a:t>
            </a:r>
          </a:p>
          <a:p>
            <a:endParaRPr lang="pl-PL" b="1" dirty="0" smtClean="0">
              <a:latin typeface="Arial" pitchFamily="34" charset="0"/>
              <a:cs typeface="Arial" pitchFamily="34" charset="0"/>
            </a:endParaRPr>
          </a:p>
          <a:p>
            <a:r>
              <a:rPr lang="pl-PL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Szkoła podstawowa I – III - uczeń: 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4.1 opowiada, kim chciałby zostać i co chciałby robić; 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4.2 planuje swoje działania lub działania grupy, wskazując na podstawowe czynności i zadania      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      niezbędne do realizacji celu; 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4.3 próbuje samodzielnie podejmować decyzje w sprawach związanych bezpośrednio z jego osobą.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pl-PL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Szkoła podstawowa IV – VI - uczeń: 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4.1 opowiada o swoich planach edukacyjno-zawodowych; 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4.2 planuje swoje działania lub działania grupy, wskazując szczegółowe czynności i zadania niezbędne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     do realizacji celu; 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4.3 próbuje samodzielnie podejmować decyzje w sprawach związanych bezpośrednio lub pośrednio </a:t>
            </a: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     z jego osobą.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819510" y="1699405"/>
            <a:ext cx="1054147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 Planowanie własnego rozwoju i podejmowanie decyzji edukacyjno-zawodowych </a:t>
            </a:r>
          </a:p>
          <a:p>
            <a:endParaRPr lang="pl-PL" sz="2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pl-PL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Szkoła podstawowa VII – VIII - uczeń: </a:t>
            </a:r>
          </a:p>
          <a:p>
            <a:endParaRPr lang="pl-PL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pl-PL" sz="2000" b="1" dirty="0" smtClean="0">
                <a:latin typeface="Arial" pitchFamily="34" charset="0"/>
                <a:cs typeface="Arial" pitchFamily="34" charset="0"/>
              </a:rPr>
              <a:t>4.1 dokonuje wyboru dalszej ścieżki edukacyjno-zawodowej samodzielnie lub przy </a:t>
            </a:r>
          </a:p>
          <a:p>
            <a:r>
              <a:rPr lang="pl-PL" sz="2000" b="1" dirty="0" smtClean="0">
                <a:latin typeface="Arial" pitchFamily="34" charset="0"/>
                <a:cs typeface="Arial" pitchFamily="34" charset="0"/>
              </a:rPr>
              <a:t>      wsparciu doradczym; </a:t>
            </a:r>
          </a:p>
          <a:p>
            <a:r>
              <a:rPr lang="pl-PL" sz="2000" b="1" dirty="0" smtClean="0">
                <a:latin typeface="Arial" pitchFamily="34" charset="0"/>
                <a:cs typeface="Arial" pitchFamily="34" charset="0"/>
              </a:rPr>
              <a:t>4.2 określa cele i plany edukacyjno-zawodowe, uwzględniając własne zasoby; </a:t>
            </a:r>
          </a:p>
          <a:p>
            <a:r>
              <a:rPr lang="pl-PL" sz="2000" b="1" dirty="0" smtClean="0">
                <a:latin typeface="Arial" pitchFamily="34" charset="0"/>
                <a:cs typeface="Arial" pitchFamily="34" charset="0"/>
              </a:rPr>
              <a:t>4.3 identyfikuje osoby i instytucje wspomagające planowanie ścieżki edukacyjno-</a:t>
            </a:r>
          </a:p>
          <a:p>
            <a:r>
              <a:rPr lang="pl-PL" sz="2000" b="1" dirty="0" smtClean="0">
                <a:latin typeface="Arial" pitchFamily="34" charset="0"/>
                <a:cs typeface="Arial" pitchFamily="34" charset="0"/>
              </a:rPr>
              <a:t>      zawodowej i wyjaśnia, w jakich sytuacjach korzystać z ich pomocy; </a:t>
            </a:r>
          </a:p>
          <a:p>
            <a:r>
              <a:rPr lang="pl-PL" sz="2000" b="1" dirty="0" smtClean="0">
                <a:latin typeface="Arial" pitchFamily="34" charset="0"/>
                <a:cs typeface="Arial" pitchFamily="34" charset="0"/>
              </a:rPr>
              <a:t>4.4 planuje ścieżkę edukacyjno-zawodową, uwzględniając konsekwencje podjętych</a:t>
            </a:r>
          </a:p>
          <a:p>
            <a:r>
              <a:rPr lang="pl-PL" sz="2000" b="1" dirty="0" smtClean="0">
                <a:latin typeface="Arial" pitchFamily="34" charset="0"/>
                <a:cs typeface="Arial" pitchFamily="34" charset="0"/>
              </a:rPr>
              <a:t>      wyborów. </a:t>
            </a:r>
            <a:endParaRPr lang="pl-PL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title"/>
          </p:nvPr>
        </p:nvSpPr>
        <p:spPr>
          <a:xfrm>
            <a:off x="838200" y="132212"/>
            <a:ext cx="10515600" cy="687298"/>
          </a:xfrm>
        </p:spPr>
        <p:txBody>
          <a:bodyPr>
            <a:normAutofit/>
          </a:bodyPr>
          <a:lstStyle/>
          <a:p>
            <a:pPr algn="ctr"/>
            <a:r>
              <a:rPr lang="pl-PL" sz="24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Podstawa prawna wprowadzenia doradztwa zawodowego</a:t>
            </a:r>
            <a:endParaRPr lang="pl-PL" sz="24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ymbol zastępczy zawartości 9"/>
          <p:cNvSpPr>
            <a:spLocks noGrp="1"/>
          </p:cNvSpPr>
          <p:nvPr>
            <p:ph idx="1"/>
          </p:nvPr>
        </p:nvSpPr>
        <p:spPr>
          <a:xfrm>
            <a:off x="103517" y="1014741"/>
            <a:ext cx="11792310" cy="573111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l-PL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ROZPORZĄDZENIE MINISTRA EDUKACJI NARODOWEJ z dnia 12.02.2019r. </a:t>
            </a:r>
          </a:p>
          <a:p>
            <a:pPr marL="0" indent="0" algn="ctr">
              <a:buNone/>
            </a:pPr>
            <a:r>
              <a:rPr lang="pl-PL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 sprawie doradztwa zawodowego </a:t>
            </a:r>
          </a:p>
          <a:p>
            <a:pPr marL="0" indent="0" algn="ctr">
              <a:buNone/>
            </a:pPr>
            <a:endParaRPr lang="pl-PL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§3. Doradztwo zawodowe jest realizowane: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      1) w przedszkolach, oddziałach przedszkolnych w szkołach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           podstawowych i innych formach wychowania przedszkolnego na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           zajęciach edukacyjnych wychowania przedszkolnego prowadzonych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           zgodnie z przyjętymi programami wychowania przedszkolnego;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      2)  w klasach </a:t>
            </a:r>
            <a:r>
              <a:rPr lang="pl-PL" sz="2000" b="1" dirty="0" err="1" smtClean="0">
                <a:latin typeface="Arial" pitchFamily="34" charset="0"/>
                <a:cs typeface="Arial" pitchFamily="34" charset="0"/>
              </a:rPr>
              <a:t>I–VI</a:t>
            </a: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 szkół podstawowych na obowiązkowych zajęciach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           edukacyjnych z zakresu kształcenia ogólnego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      3)  w klasach VII i VIII szkół podstawowych oraz w szkołach ponadpodstawowych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           na obowiązkowych zajęciach edukacyjnych z zakresu kształcenia ogólnego,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           a w przypadku szkół prowadzących kształcenie zawodowe również na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           obowiązkowych zajęciach edukacyjnych z zakresu kształcenia w zawodzie,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           a także w szkołach specjalnych przysposabiających do pracy – na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           obowiązkowych zajęciach edukacyjnych;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376172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917273" y="255780"/>
            <a:ext cx="11030311" cy="5955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rgbClr val="7030A0"/>
                </a:solidFill>
              </a:rPr>
              <a:t>Realizatorzy działań związanych z doradztwem zawodowym </a:t>
            </a:r>
          </a:p>
          <a:p>
            <a:endParaRPr lang="pl-PL" sz="1200" b="1" dirty="0" smtClean="0">
              <a:solidFill>
                <a:srgbClr val="7030A0"/>
              </a:solidFill>
            </a:endParaRPr>
          </a:p>
          <a:p>
            <a:pPr>
              <a:spcBef>
                <a:spcPts val="600"/>
              </a:spcBef>
            </a:pPr>
            <a:r>
              <a:rPr lang="pl-PL" sz="2000" b="1" dirty="0" smtClean="0"/>
              <a:t>W realizację działań związanych z doradztwem zawodowym zaangażowani są wszyscy członkowie rady pedagogicznej: 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pl-PL" sz="2000" b="1" dirty="0" smtClean="0">
                <a:solidFill>
                  <a:srgbClr val="FF0000"/>
                </a:solidFill>
              </a:rPr>
              <a:t> dyrektor</a:t>
            </a:r>
          </a:p>
          <a:p>
            <a:pPr>
              <a:spcBef>
                <a:spcPts val="600"/>
              </a:spcBef>
            </a:pPr>
            <a:r>
              <a:rPr lang="pl-PL" sz="2000" b="1" dirty="0" smtClean="0"/>
              <a:t>	&gt; odpowiada za organizację działań związanych z doradztwem zawodowym;</a:t>
            </a:r>
          </a:p>
          <a:p>
            <a:pPr>
              <a:spcBef>
                <a:spcPts val="600"/>
              </a:spcBef>
            </a:pPr>
            <a:r>
              <a:rPr lang="pl-PL" sz="2000" b="1" dirty="0" smtClean="0"/>
              <a:t>	&gt; zapewnia warunki do realizowania w szkole zajęć doradztwa</a:t>
            </a:r>
            <a:r>
              <a:rPr lang="pl-PL" sz="2000" b="1" dirty="0"/>
              <a:t> </a:t>
            </a:r>
            <a:r>
              <a:rPr lang="pl-PL" sz="2000" b="1" dirty="0" smtClean="0"/>
              <a:t>zawodowego;</a:t>
            </a:r>
          </a:p>
          <a:p>
            <a:pPr>
              <a:spcBef>
                <a:spcPts val="600"/>
              </a:spcBef>
            </a:pPr>
            <a:r>
              <a:rPr lang="pl-PL" sz="2000" b="1" dirty="0" smtClean="0"/>
              <a:t>	&gt; organizuje w szkole wspomaganie realizacji działań z zakresu</a:t>
            </a:r>
            <a:r>
              <a:rPr lang="pl-PL" sz="2000" b="1" dirty="0"/>
              <a:t> </a:t>
            </a:r>
            <a:r>
              <a:rPr lang="pl-PL" sz="2000" b="1" dirty="0" smtClean="0"/>
              <a:t>doradztwa </a:t>
            </a:r>
          </a:p>
          <a:p>
            <a:pPr>
              <a:spcBef>
                <a:spcPts val="600"/>
              </a:spcBef>
            </a:pPr>
            <a:r>
              <a:rPr lang="pl-PL" sz="2000" b="1" dirty="0"/>
              <a:t> </a:t>
            </a:r>
            <a:r>
              <a:rPr lang="pl-PL" sz="2000" b="1" dirty="0" smtClean="0"/>
              <a:t>                  zawodowego poprzez planowanie i przeprowadzanie działań mających</a:t>
            </a:r>
          </a:p>
          <a:p>
            <a:pPr>
              <a:spcBef>
                <a:spcPts val="600"/>
              </a:spcBef>
            </a:pPr>
            <a:r>
              <a:rPr lang="pl-PL" sz="2000" b="1" dirty="0" smtClean="0"/>
              <a:t>	   na celu poprawę jakości pracy placówki w tym obszarze. 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pl-PL" sz="2000" b="1" dirty="0" smtClean="0">
                <a:solidFill>
                  <a:srgbClr val="FF0000"/>
                </a:solidFill>
              </a:rPr>
              <a:t>nauczyciele wychowawcy, nauczyciele, nauczyciele - wychowawcy w świetlicy szkolnej, nauczyciele-</a:t>
            </a:r>
          </a:p>
          <a:p>
            <a:pPr>
              <a:spcBef>
                <a:spcPts val="600"/>
              </a:spcBef>
            </a:pPr>
            <a:r>
              <a:rPr lang="pl-PL" sz="2000" b="1" dirty="0">
                <a:solidFill>
                  <a:srgbClr val="FF0000"/>
                </a:solidFill>
              </a:rPr>
              <a:t> </a:t>
            </a:r>
            <a:r>
              <a:rPr lang="pl-PL" sz="2000" b="1" dirty="0" smtClean="0">
                <a:solidFill>
                  <a:srgbClr val="FF0000"/>
                </a:solidFill>
              </a:rPr>
              <a:t>   bibliotekarze, specjaliści (m.in. pedagog, psycholog, doradca zawodowy)</a:t>
            </a:r>
          </a:p>
          <a:p>
            <a:pPr>
              <a:spcBef>
                <a:spcPts val="600"/>
              </a:spcBef>
            </a:pPr>
            <a:r>
              <a:rPr lang="pl-PL" sz="2000" b="1" dirty="0" smtClean="0"/>
              <a:t>	&gt; określają mocne strony, predyspozycje, zainteresowania i uzdolnienia uczniów;</a:t>
            </a:r>
          </a:p>
          <a:p>
            <a:pPr>
              <a:spcBef>
                <a:spcPts val="600"/>
              </a:spcBef>
            </a:pPr>
            <a:r>
              <a:rPr lang="pl-PL" sz="2000" b="1" dirty="0" smtClean="0"/>
              <a:t>	&gt; pomagają uczniom w planowaniu kształcenia i kariery zawodowej; </a:t>
            </a:r>
          </a:p>
          <a:p>
            <a:pPr>
              <a:spcBef>
                <a:spcPts val="600"/>
              </a:spcBef>
            </a:pPr>
            <a:r>
              <a:rPr lang="pl-PL" sz="2000" b="1" dirty="0" smtClean="0"/>
              <a:t>	&gt; prowadzą zajęcia z zakresu doradztwa zawodowego i zajęcia związane z wyborem </a:t>
            </a:r>
          </a:p>
          <a:p>
            <a:pPr>
              <a:spcBef>
                <a:spcPts val="600"/>
              </a:spcBef>
            </a:pPr>
            <a:r>
              <a:rPr lang="pl-PL" sz="2000" b="1" dirty="0" smtClean="0"/>
              <a:t>	   kierunku kształcenia i zawodu;</a:t>
            </a:r>
          </a:p>
        </p:txBody>
      </p:sp>
    </p:spTree>
    <p:extLst>
      <p:ext uri="{BB962C8B-B14F-4D97-AF65-F5344CB8AC3E}">
        <p14:creationId xmlns:p14="http://schemas.microsoft.com/office/powerpoint/2010/main" val="274806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67419" y="759927"/>
            <a:ext cx="10791646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b="1" dirty="0" smtClean="0"/>
              <a:t>	</a:t>
            </a:r>
            <a:r>
              <a:rPr lang="pl-PL" sz="2000" b="1" dirty="0" smtClean="0"/>
              <a:t>&gt; eksponują w trakcie bieżącej pracy z uczniami związki realizowanych treści nauczania z 	   treściami programowymi doradztwa zawodowego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2000" b="1" dirty="0" smtClean="0"/>
              <a:t>	&gt; realizują tematy związane z doradztwem zawodowym na godzinach wychowawczych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2000" b="1" dirty="0" smtClean="0"/>
              <a:t>	&gt; współpracują z rodzicami w zakresie planowania ścieżki kariery edukacyjno-zawodowej 	   ich dzieci;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2000" b="1" dirty="0" smtClean="0"/>
              <a:t>	&gt; współpracują z doradcą zawodowym oraz innymi nauczycielami i specjalistami w zakresie 	   realizacji</a:t>
            </a:r>
            <a:r>
              <a:rPr lang="pl-PL" sz="2000" b="1" dirty="0"/>
              <a:t> </a:t>
            </a:r>
            <a:r>
              <a:rPr lang="pl-PL" sz="2000" b="1" dirty="0" smtClean="0"/>
              <a:t>działań związanych z doradztwem zawodowym.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2000" b="1" dirty="0" smtClean="0"/>
              <a:t>	&gt; przygotowują uczniów do udziału w konkursach np. </a:t>
            </a:r>
            <a:r>
              <a:rPr lang="pl-PL" sz="2000" b="1" dirty="0" err="1" smtClean="0"/>
              <a:t>zawodoznawczych</a:t>
            </a:r>
            <a:endParaRPr lang="pl-PL" sz="2000" b="1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2000" b="1" dirty="0" smtClean="0"/>
              <a:t>	&gt; prowadzą koła zainteresowań, zajęcia dodatkowe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2000" b="1" dirty="0" smtClean="0"/>
              <a:t>	&gt; opracowują, aktualizują i udostępniają zasoby dotyczące doradztwa zawodowego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2000" b="1" dirty="0" smtClean="0"/>
              <a:t>	&gt; rozpoznają i wspierają w rozwoju zdolności i uzdolnienia uczniów;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2000" b="1" dirty="0" smtClean="0"/>
              <a:t>	&gt; wskazują uczniom specjalistów, którzy mogą udzielać wsparcia w wyborze kierunku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2000" b="1" dirty="0" smtClean="0"/>
              <a:t>	   kształcenia i zawodu;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508958" y="301923"/>
            <a:ext cx="11171207" cy="5555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b="1" dirty="0" smtClean="0">
                <a:solidFill>
                  <a:srgbClr val="7030A0"/>
                </a:solidFill>
              </a:rPr>
              <a:t>Warunki </a:t>
            </a:r>
            <a:r>
              <a:rPr lang="pl-PL" sz="2800" b="1" dirty="0">
                <a:solidFill>
                  <a:srgbClr val="7030A0"/>
                </a:solidFill>
              </a:rPr>
              <a:t>i sposoby realizacji </a:t>
            </a:r>
            <a:r>
              <a:rPr lang="pl-PL" sz="2800" b="1" dirty="0" smtClean="0">
                <a:solidFill>
                  <a:srgbClr val="7030A0"/>
                </a:solidFill>
              </a:rPr>
              <a:t>programu</a:t>
            </a:r>
          </a:p>
          <a:p>
            <a:endParaRPr lang="pl-PL" sz="1200" b="1" dirty="0" smtClean="0">
              <a:solidFill>
                <a:srgbClr val="7030A0"/>
              </a:solidFill>
            </a:endParaRPr>
          </a:p>
          <a:p>
            <a:r>
              <a:rPr lang="pl-PL" sz="2000" b="1" dirty="0" smtClean="0"/>
              <a:t>Określone </a:t>
            </a:r>
            <a:r>
              <a:rPr lang="pl-PL" sz="2000" b="1" dirty="0"/>
              <a:t>w programie </a:t>
            </a:r>
            <a:r>
              <a:rPr lang="pl-PL" sz="2000" b="1" dirty="0">
                <a:solidFill>
                  <a:srgbClr val="3333FF"/>
                </a:solidFill>
              </a:rPr>
              <a:t>cele </a:t>
            </a:r>
            <a:r>
              <a:rPr lang="pl-PL" sz="2000" b="1" dirty="0" smtClean="0">
                <a:solidFill>
                  <a:srgbClr val="3333FF"/>
                </a:solidFill>
              </a:rPr>
              <a:t>realizowane są</a:t>
            </a:r>
            <a:r>
              <a:rPr lang="pl-PL" sz="2000" b="1" dirty="0" smtClean="0"/>
              <a:t>:</a:t>
            </a:r>
            <a:endParaRPr lang="pl-PL" sz="1000" b="1" dirty="0" smtClean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2000" b="1" dirty="0"/>
              <a:t>podczas </a:t>
            </a:r>
            <a:r>
              <a:rPr lang="pl-PL" sz="2000" b="1" dirty="0" smtClean="0"/>
              <a:t>grupowych zajęć </a:t>
            </a:r>
            <a:r>
              <a:rPr lang="pl-PL" sz="2000" b="1" dirty="0"/>
              <a:t>z zakresu doradztwa </a:t>
            </a:r>
            <a:r>
              <a:rPr lang="pl-PL" sz="2000" b="1" dirty="0" smtClean="0"/>
              <a:t>zawodowego, które są </a:t>
            </a:r>
            <a:r>
              <a:rPr lang="pl-PL" sz="2000" b="1" dirty="0"/>
              <a:t>prowadzone przez </a:t>
            </a:r>
            <a:r>
              <a:rPr lang="pl-PL" sz="2000" b="1" dirty="0" smtClean="0"/>
              <a:t>doradcę zawodowego, a wynikają </a:t>
            </a:r>
            <a:r>
              <a:rPr lang="pl-PL" sz="2000" b="1" dirty="0"/>
              <a:t>z ramowych planów nauczania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2000" b="1" dirty="0" smtClean="0"/>
              <a:t>podczas: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000" b="1" dirty="0" smtClean="0"/>
              <a:t>zajęć </a:t>
            </a:r>
            <a:r>
              <a:rPr lang="pl-PL" sz="2000" b="1" dirty="0"/>
              <a:t>związanych z wyborem kierunku kształcenia i zawodu,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000" b="1" dirty="0" smtClean="0"/>
              <a:t>wspomagania </a:t>
            </a:r>
            <a:r>
              <a:rPr lang="pl-PL" sz="2000" b="1" dirty="0"/>
              <a:t>uczniów w wyborze kierunku kształcenia i zawodu w trakcie bieżącej </a:t>
            </a:r>
            <a:r>
              <a:rPr lang="pl-PL" sz="2000" b="1" dirty="0" smtClean="0"/>
              <a:t>pracy </a:t>
            </a:r>
            <a:r>
              <a:rPr lang="pl-PL" sz="2000" b="1" dirty="0"/>
              <a:t>z uczniami, </a:t>
            </a:r>
            <a:r>
              <a:rPr lang="pl-PL" sz="2000" b="1" dirty="0" smtClean="0"/>
              <a:t>prowadzonych </a:t>
            </a:r>
            <a:r>
              <a:rPr lang="pl-PL" sz="2000" b="1" dirty="0"/>
              <a:t>przez doradcę zawodowego, nauczycieli i wychowawców – m.in. na </a:t>
            </a:r>
            <a:r>
              <a:rPr lang="pl-PL" sz="2000" b="1" dirty="0" smtClean="0"/>
              <a:t>obowiązkowych </a:t>
            </a:r>
            <a:r>
              <a:rPr lang="pl-PL" sz="2000" b="1" dirty="0"/>
              <a:t>i dodatkowych zajęciach edukacyjnych, zajęciach z wychowawcą </a:t>
            </a:r>
            <a:r>
              <a:rPr lang="pl-PL" sz="2000" b="1" dirty="0" smtClean="0"/>
              <a:t>i </a:t>
            </a:r>
            <a:r>
              <a:rPr lang="pl-PL" sz="2000" b="1" dirty="0"/>
              <a:t>innych zajęciach, a także w formie indywidualnych porad i konsultacji prowadzonych </a:t>
            </a:r>
            <a:r>
              <a:rPr lang="pl-PL" sz="2000" b="1" dirty="0" smtClean="0"/>
              <a:t>przez </a:t>
            </a:r>
            <a:r>
              <a:rPr lang="pl-PL" sz="2000" b="1" dirty="0"/>
              <a:t>doradcę zawodowego (lub innych specjalistów, wychowawców, nauczycieli</a:t>
            </a:r>
            <a:r>
              <a:rPr lang="pl-PL" sz="2000" b="1" dirty="0" smtClean="0"/>
              <a:t>);</a:t>
            </a:r>
            <a:endParaRPr lang="pl-PL" sz="2000" b="1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2000" b="1" dirty="0" smtClean="0"/>
              <a:t>podczas </a:t>
            </a:r>
            <a:r>
              <a:rPr lang="pl-PL" sz="2000" b="1" dirty="0"/>
              <a:t>innych działań związanych z doradztwem zawodowym realizowanych w szkole </a:t>
            </a:r>
            <a:r>
              <a:rPr lang="pl-PL" sz="2000" b="1" dirty="0" smtClean="0"/>
              <a:t>(</a:t>
            </a:r>
            <a:r>
              <a:rPr lang="pl-PL" sz="2000" b="1" dirty="0"/>
              <a:t>jak np. szkolne targi edukacyjne, projekty edukacyjne, konkursy </a:t>
            </a:r>
            <a:r>
              <a:rPr lang="pl-PL" sz="2000" b="1" dirty="0" err="1"/>
              <a:t>zawodoznawcze</a:t>
            </a:r>
            <a:r>
              <a:rPr lang="pl-PL" sz="2000" b="1" dirty="0"/>
              <a:t>) lub </a:t>
            </a:r>
            <a:r>
              <a:rPr lang="pl-PL" sz="2000" b="1" dirty="0" smtClean="0"/>
              <a:t>poza </a:t>
            </a:r>
            <a:r>
              <a:rPr lang="pl-PL" sz="2000" b="1" dirty="0"/>
              <a:t>nią (np. udział w targach edukacyjnych, festiwalu zawodów, w wizytach </a:t>
            </a:r>
            <a:r>
              <a:rPr lang="pl-PL" sz="2000" b="1" dirty="0" err="1" smtClean="0"/>
              <a:t>zawodoznawczych</a:t>
            </a:r>
            <a:r>
              <a:rPr lang="pl-PL" sz="2000" b="1" dirty="0" smtClean="0"/>
              <a:t> </a:t>
            </a:r>
            <a:r>
              <a:rPr lang="pl-PL" sz="2000" b="1" dirty="0"/>
              <a:t>w zakładach pracy). </a:t>
            </a:r>
            <a:endParaRPr lang="pl-PL" sz="20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89860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871267" y="965531"/>
            <a:ext cx="10343073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/>
              <a:t>Zajęcia w ramach doradztwa zawodowego powinny być prowadzone z wykorzystaniem metod aktywizujących, dobieranych z uwzględnieniem m.in.: wieku uczestników zajęć oraz celów, jakie mają zostać osiągnięte. </a:t>
            </a:r>
          </a:p>
          <a:p>
            <a:r>
              <a:rPr lang="pl-PL" sz="2000" b="1" dirty="0" smtClean="0"/>
              <a:t>Szczególnie rekomendowana jest metoda projektu rozumianej jako metoda aktywizująca polegająca na poznawaniu przez uczniów wybranego zagadnienia w ramach pracy zespołowej.</a:t>
            </a:r>
          </a:p>
          <a:p>
            <a:r>
              <a:rPr lang="pl-PL" sz="2000" b="1" dirty="0" smtClean="0"/>
              <a:t>Rola nauczyciela podczas realizacji projektu jest znacznie ograniczona. To uczniowie formułują temat, interesujące ich pytania, metody poszukiwania odpowiedzi, sposoby ich prezentacji i oceny.</a:t>
            </a:r>
          </a:p>
          <a:p>
            <a:r>
              <a:rPr lang="pl-PL" sz="2000" b="1" dirty="0" smtClean="0"/>
              <a:t>Zazwyczaj wyodrębnia się następujące elementy składowe projektu: </a:t>
            </a:r>
          </a:p>
          <a:p>
            <a:pPr marL="457200" indent="-457200">
              <a:buAutoNum type="alphaLcPeriod"/>
            </a:pPr>
            <a:r>
              <a:rPr lang="pl-PL" sz="2000" b="1" dirty="0" smtClean="0"/>
              <a:t>tytuł lub temat projektu, </a:t>
            </a:r>
          </a:p>
          <a:p>
            <a:pPr marL="457200" indent="-457200">
              <a:buAutoNum type="alphaLcPeriod"/>
            </a:pPr>
            <a:r>
              <a:rPr lang="pl-PL" sz="2000" b="1" dirty="0" smtClean="0"/>
              <a:t>pytania, na które projekt ma odpowiedzieć, ewentualnie cel projektu, </a:t>
            </a:r>
          </a:p>
          <a:p>
            <a:pPr marL="457200" indent="-457200">
              <a:buAutoNum type="alphaLcPeriod"/>
            </a:pPr>
            <a:r>
              <a:rPr lang="pl-PL" sz="2000" b="1" dirty="0" smtClean="0"/>
              <a:t>termin realizacji,</a:t>
            </a:r>
          </a:p>
          <a:p>
            <a:pPr marL="457200" indent="-457200">
              <a:buAutoNum type="alphaLcPeriod"/>
            </a:pPr>
            <a:r>
              <a:rPr lang="pl-PL" sz="2000" b="1" dirty="0" smtClean="0"/>
              <a:t>sposoby realizacji – metody, techniki, środki, </a:t>
            </a:r>
          </a:p>
          <a:p>
            <a:pPr marL="457200" indent="-457200">
              <a:buAutoNum type="alphaLcPeriod"/>
            </a:pPr>
            <a:r>
              <a:rPr lang="pl-PL" sz="2000" b="1" dirty="0" smtClean="0"/>
              <a:t>harmonogram prac, </a:t>
            </a:r>
          </a:p>
          <a:p>
            <a:pPr marL="457200" indent="-457200">
              <a:buAutoNum type="alphaLcPeriod"/>
            </a:pPr>
            <a:r>
              <a:rPr lang="pl-PL" sz="2000" b="1" dirty="0" smtClean="0"/>
              <a:t>sposoby prezentacji wyników, </a:t>
            </a:r>
          </a:p>
          <a:p>
            <a:pPr marL="457200" indent="-457200">
              <a:buAutoNum type="alphaLcPeriod"/>
            </a:pPr>
            <a:r>
              <a:rPr lang="pl-PL" sz="2000" b="1" dirty="0" smtClean="0"/>
              <a:t>sposoby oceny.</a:t>
            </a:r>
          </a:p>
          <a:p>
            <a:endParaRPr lang="pl-PL" sz="2000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828136" y="793523"/>
            <a:ext cx="10127411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/>
              <a:t>Jedną z możliwości realizacji działań związanych z doradztwem zawodowym jest </a:t>
            </a:r>
            <a:r>
              <a:rPr lang="pl-PL" sz="2000" b="1" dirty="0" smtClean="0">
                <a:solidFill>
                  <a:srgbClr val="FF0000"/>
                </a:solidFill>
              </a:rPr>
              <a:t>wolontariat.</a:t>
            </a:r>
          </a:p>
          <a:p>
            <a:pPr>
              <a:buFont typeface="Wingdings" pitchFamily="2" charset="2"/>
              <a:buChar char="Ø"/>
            </a:pPr>
            <a:r>
              <a:rPr lang="pl-PL" sz="2000" b="1" dirty="0" smtClean="0"/>
              <a:t>Pozwala on na sprawdzenie przez uczniów stopnia dopasowania własnych predyspozycji </a:t>
            </a:r>
          </a:p>
          <a:p>
            <a:r>
              <a:rPr lang="pl-PL" sz="2000" b="1" dirty="0" smtClean="0"/>
              <a:t>    i preferencji do środowiska pracy związanego z konkretnym zawodem. </a:t>
            </a:r>
          </a:p>
          <a:p>
            <a:pPr>
              <a:buFont typeface="Wingdings" pitchFamily="2" charset="2"/>
              <a:buChar char="Ø"/>
            </a:pPr>
            <a:r>
              <a:rPr lang="pl-PL" sz="2000" b="1" dirty="0" smtClean="0"/>
              <a:t> Kształtuje postawę pracy polegającą na samodzielnym i odpowiedzialnym planowaniu </a:t>
            </a:r>
          </a:p>
          <a:p>
            <a:r>
              <a:rPr lang="pl-PL" sz="2000" b="1" dirty="0" smtClean="0"/>
              <a:t>    zadań i ich konsekwentnej realizacji. </a:t>
            </a:r>
          </a:p>
          <a:p>
            <a:pPr>
              <a:buFont typeface="Wingdings" pitchFamily="2" charset="2"/>
              <a:buChar char="Ø"/>
            </a:pPr>
            <a:r>
              <a:rPr lang="pl-PL" sz="2000" b="1" dirty="0" smtClean="0"/>
              <a:t> Kształtuje kompetencje obywatelskie i prospołeczne. </a:t>
            </a:r>
          </a:p>
          <a:p>
            <a:endParaRPr lang="pl-PL" sz="2000" b="1" dirty="0" smtClean="0"/>
          </a:p>
          <a:p>
            <a:r>
              <a:rPr lang="pl-PL" sz="2000" b="1" dirty="0" smtClean="0"/>
              <a:t>W doradztwie zawodowym warto uwzględnić rolę </a:t>
            </a:r>
            <a:r>
              <a:rPr lang="pl-PL" sz="2000" b="1" dirty="0" smtClean="0">
                <a:solidFill>
                  <a:srgbClr val="FF0000"/>
                </a:solidFill>
              </a:rPr>
              <a:t>doradztwa rówieśniczego </a:t>
            </a:r>
            <a:r>
              <a:rPr lang="pl-PL" sz="2000" b="1" dirty="0" smtClean="0"/>
              <a:t>w kształtowaniu wyborów edukacyjno-zawodowych młodzieży. Osoby zaangażowane w realizację działań związanych z doradztwem zawodowym powinny zwrócić uwagę i odnieść się do ambiwalentnej funkcji porad rówieśniczych: </a:t>
            </a:r>
          </a:p>
          <a:p>
            <a:pPr marL="457200" indent="-457200">
              <a:buAutoNum type="alphaLcPeriod"/>
            </a:pPr>
            <a:r>
              <a:rPr lang="pl-PL" sz="2000" b="1" dirty="0" smtClean="0">
                <a:solidFill>
                  <a:srgbClr val="FF0000"/>
                </a:solidFill>
              </a:rPr>
              <a:t>pozytywna </a:t>
            </a:r>
            <a:r>
              <a:rPr lang="pl-PL" sz="2000" b="1" dirty="0" smtClean="0"/>
              <a:t>– uczeń uwzględnia w procesie decyzyjnym sugestię rówieśnika/ów, odnosząc ją do własnych zasobów i dotychczasowych planów (przewaga autonomii podmiotu nad aprobatą społeczną); </a:t>
            </a:r>
          </a:p>
          <a:p>
            <a:pPr marL="457200" indent="-457200">
              <a:buAutoNum type="alphaLcPeriod"/>
            </a:pPr>
            <a:r>
              <a:rPr lang="pl-PL" sz="2000" b="1" dirty="0" smtClean="0">
                <a:solidFill>
                  <a:srgbClr val="FF0000"/>
                </a:solidFill>
              </a:rPr>
              <a:t>negatywna</a:t>
            </a:r>
            <a:r>
              <a:rPr lang="pl-PL" sz="2000" b="1" dirty="0" smtClean="0"/>
              <a:t> – uczeń decyduje się na dane rozwiązanie zaproponowane przez rówieśnika/ów tylko dlatego, że tak robią inni (przewaga aprobaty społecznej nad autonomią podmiotu).</a:t>
            </a:r>
            <a:endParaRPr lang="pl-PL" sz="2000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560717" y="648782"/>
            <a:ext cx="1094692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pl-PL" sz="2400" b="1" dirty="0" smtClean="0">
                <a:solidFill>
                  <a:srgbClr val="FF0000"/>
                </a:solidFill>
              </a:rPr>
              <a:t>Współpraca z rodzicami</a:t>
            </a:r>
          </a:p>
          <a:p>
            <a:endParaRPr lang="pl-PL" sz="1000" b="1" dirty="0" smtClean="0"/>
          </a:p>
          <a:p>
            <a:r>
              <a:rPr lang="pl-PL" sz="2000" b="1" dirty="0"/>
              <a:t>	</a:t>
            </a:r>
            <a:r>
              <a:rPr lang="pl-PL" sz="2400" b="1" dirty="0" smtClean="0"/>
              <a:t>Szczególną uwagę </a:t>
            </a:r>
            <a:r>
              <a:rPr lang="pl-PL" sz="2400" b="1" dirty="0"/>
              <a:t>na tym etapie edukacyjnym </a:t>
            </a:r>
            <a:r>
              <a:rPr lang="pl-PL" sz="2400" b="1" dirty="0" smtClean="0"/>
              <a:t>należy zwrócić </a:t>
            </a:r>
            <a:r>
              <a:rPr lang="pl-PL" sz="2400" b="1" dirty="0"/>
              <a:t>na </a:t>
            </a:r>
            <a:r>
              <a:rPr lang="pl-PL" sz="2400" b="1" dirty="0" smtClean="0"/>
              <a:t>współpracę   z </a:t>
            </a:r>
            <a:r>
              <a:rPr lang="pl-PL" sz="2400" b="1" dirty="0"/>
              <a:t>rodzicami w </a:t>
            </a:r>
            <a:r>
              <a:rPr lang="pl-PL" sz="2400" b="1" dirty="0" smtClean="0"/>
              <a:t>zakresie wspomagania ucznia </a:t>
            </a:r>
            <a:r>
              <a:rPr lang="pl-PL" sz="2400" b="1" dirty="0"/>
              <a:t>w podejmowaniu </a:t>
            </a:r>
            <a:r>
              <a:rPr lang="pl-PL" sz="2400" b="1" dirty="0" smtClean="0"/>
              <a:t>właściwych </a:t>
            </a:r>
            <a:r>
              <a:rPr lang="pl-PL" sz="2400" b="1" dirty="0"/>
              <a:t>decyzji edukacyjno-zawodowych. </a:t>
            </a:r>
            <a:r>
              <a:rPr lang="pl-PL" sz="2400" b="1" dirty="0" smtClean="0"/>
              <a:t>	</a:t>
            </a:r>
          </a:p>
          <a:p>
            <a:r>
              <a:rPr lang="pl-PL" sz="2400" b="1" dirty="0" smtClean="0"/>
              <a:t>Osiągniecie </a:t>
            </a:r>
            <a:r>
              <a:rPr lang="pl-PL" sz="2400" b="1" dirty="0"/>
              <a:t>tego </a:t>
            </a:r>
            <a:r>
              <a:rPr lang="pl-PL" sz="2400" b="1" dirty="0" smtClean="0"/>
              <a:t>celu jest możliwe dzięki włączaniu </a:t>
            </a:r>
            <a:r>
              <a:rPr lang="pl-PL" sz="2400" b="1" dirty="0"/>
              <a:t>rodziców w działania szkoły poprzez </a:t>
            </a:r>
            <a:r>
              <a:rPr lang="pl-PL" sz="2400" b="1" dirty="0" smtClean="0"/>
              <a:t>angażowanie </a:t>
            </a:r>
            <a:r>
              <a:rPr lang="pl-PL" sz="2400" b="1" dirty="0"/>
              <a:t>ich do </a:t>
            </a:r>
            <a:r>
              <a:rPr lang="pl-PL" sz="2400" b="1" dirty="0" smtClean="0"/>
              <a:t>różnych </a:t>
            </a:r>
            <a:r>
              <a:rPr lang="pl-PL" sz="2400" b="1" dirty="0"/>
              <a:t>form </a:t>
            </a:r>
            <a:r>
              <a:rPr lang="pl-PL" sz="2400" b="1" dirty="0" smtClean="0"/>
              <a:t>działań:</a:t>
            </a:r>
          </a:p>
          <a:p>
            <a:r>
              <a:rPr lang="pl-PL" sz="2400" b="1" dirty="0"/>
              <a:t>	</a:t>
            </a:r>
            <a:r>
              <a:rPr lang="pl-PL" sz="2400" b="1" dirty="0" smtClean="0"/>
              <a:t>• </a:t>
            </a:r>
            <a:r>
              <a:rPr lang="pl-PL" sz="2400" b="1" dirty="0"/>
              <a:t>organizacji wizyt w zakładach pracy,</a:t>
            </a:r>
          </a:p>
          <a:p>
            <a:r>
              <a:rPr lang="pl-PL" sz="2400" b="1" dirty="0" smtClean="0"/>
              <a:t>	• spotkań opowiadających </a:t>
            </a:r>
            <a:r>
              <a:rPr lang="pl-PL" sz="2400" b="1" dirty="0"/>
              <a:t>o danym </a:t>
            </a:r>
            <a:r>
              <a:rPr lang="pl-PL" sz="2400" b="1" dirty="0" smtClean="0"/>
              <a:t>zawodzie/</a:t>
            </a:r>
            <a:r>
              <a:rPr lang="pl-PL" sz="2400" b="1" dirty="0"/>
              <a:t>ś</a:t>
            </a:r>
            <a:r>
              <a:rPr lang="pl-PL" sz="2400" b="1" dirty="0" smtClean="0"/>
              <a:t>cieżce </a:t>
            </a:r>
            <a:r>
              <a:rPr lang="pl-PL" sz="2400" b="1" dirty="0"/>
              <a:t>kariery zawodowej,</a:t>
            </a:r>
          </a:p>
          <a:p>
            <a:r>
              <a:rPr lang="pl-PL" sz="2400" b="1" dirty="0" smtClean="0"/>
              <a:t>	• </a:t>
            </a:r>
            <a:r>
              <a:rPr lang="pl-PL" sz="2400" b="1" dirty="0"/>
              <a:t>współorganizacji </a:t>
            </a:r>
            <a:r>
              <a:rPr lang="pl-PL" sz="2400" b="1" dirty="0" smtClean="0"/>
              <a:t>mini targów </a:t>
            </a:r>
            <a:r>
              <a:rPr lang="pl-PL" sz="2400" b="1" dirty="0"/>
              <a:t>edukacyjnych i dni kariery,</a:t>
            </a:r>
          </a:p>
          <a:p>
            <a:r>
              <a:rPr lang="pl-PL" sz="2400" b="1" dirty="0" smtClean="0"/>
              <a:t>	• angażowaniu </a:t>
            </a:r>
            <a:r>
              <a:rPr lang="pl-PL" sz="2400" b="1" dirty="0"/>
              <a:t>rodziców w tworzenie portfolio przez ucznia,</a:t>
            </a:r>
          </a:p>
          <a:p>
            <a:r>
              <a:rPr lang="pl-PL" sz="2400" b="1" dirty="0" smtClean="0"/>
              <a:t>Zaangażowanie </a:t>
            </a:r>
            <a:r>
              <a:rPr lang="pl-PL" sz="2400" b="1" dirty="0"/>
              <a:t>w tego typu działania powinny </a:t>
            </a:r>
            <a:r>
              <a:rPr lang="pl-PL" sz="2400" b="1" dirty="0" smtClean="0"/>
              <a:t>dawać </a:t>
            </a:r>
            <a:r>
              <a:rPr lang="pl-PL" sz="2400" b="1" dirty="0"/>
              <a:t>rodzicom </a:t>
            </a:r>
            <a:r>
              <a:rPr lang="pl-PL" sz="2400" b="1" dirty="0" smtClean="0"/>
              <a:t>możliwość </a:t>
            </a:r>
            <a:r>
              <a:rPr lang="pl-PL" sz="2400" b="1" dirty="0"/>
              <a:t>wykorzystania własnych </a:t>
            </a:r>
            <a:r>
              <a:rPr lang="pl-PL" sz="2400" b="1" dirty="0" smtClean="0"/>
              <a:t>doświadczeń i </a:t>
            </a:r>
            <a:r>
              <a:rPr lang="pl-PL" sz="2400" b="1" dirty="0"/>
              <a:t>kompetencji zawodowych oraz </a:t>
            </a:r>
            <a:r>
              <a:rPr lang="pl-PL" sz="2400" b="1" dirty="0" smtClean="0"/>
              <a:t>osobistą satysfakcję.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42764436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508959" y="819835"/>
            <a:ext cx="11231592" cy="5186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b="1" dirty="0" smtClean="0">
                <a:solidFill>
                  <a:srgbClr val="7030A0"/>
                </a:solidFill>
              </a:rPr>
              <a:t> Zasoby materialne przydatne w realizacji działań związanych z doradztwem zawodowym</a:t>
            </a:r>
          </a:p>
          <a:p>
            <a:pPr>
              <a:spcBef>
                <a:spcPts val="600"/>
              </a:spcBef>
            </a:pPr>
            <a:r>
              <a:rPr lang="pl-PL" sz="2000" b="1" dirty="0" smtClean="0"/>
              <a:t>Wyposażenie doradcy zawodowego stanowią: 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pl-PL" sz="2000" b="1" dirty="0" smtClean="0"/>
              <a:t>  biblioteczka z materiałami i publikacjami dla uczniów, dla nauczycieli i rodziców (przewodnik po</a:t>
            </a:r>
          </a:p>
          <a:p>
            <a:pPr>
              <a:spcBef>
                <a:spcPts val="600"/>
              </a:spcBef>
            </a:pPr>
            <a:r>
              <a:rPr lang="pl-PL" sz="2000" b="1" dirty="0" smtClean="0"/>
              <a:t>     zawodach, teczki informacji o zawodach, poradniki, materiały </a:t>
            </a:r>
            <a:r>
              <a:rPr lang="pl-PL" sz="2000" b="1" dirty="0" err="1" smtClean="0"/>
              <a:t>zawodoznawcze</a:t>
            </a:r>
            <a:r>
              <a:rPr lang="pl-PL" sz="2000" b="1" dirty="0" smtClean="0"/>
              <a:t>, ulotki, broszury, itp.)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pl-PL" sz="2000" b="1" dirty="0" smtClean="0"/>
              <a:t>  sprzęt do ekspozycji materiałów drukowanych (tablice informacyjne, regały, stojaki na ulotki itp.)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pl-PL" sz="2000" b="1" dirty="0" smtClean="0"/>
              <a:t>  sprzęt do powielania materiałów informacyjnych (np. drukarka, kserokopiarka)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pl-PL" sz="2000" b="1" dirty="0" smtClean="0"/>
              <a:t>  zbiory informacji drukowanych (informatory, ulotki, czasopisma specjalistyczne, itp.)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pl-PL" sz="2000" b="1" dirty="0" smtClean="0"/>
              <a:t>  zbiory informacji multimedialnych (filmy, płyty CD, programy komputerowe itp.)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pl-PL" sz="2000" b="1" dirty="0" smtClean="0"/>
              <a:t>  materiały wspomagające pracę doradcy i nauczycieli: ankiety, kwestionariusze, scenariusze zajęć itp.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pl-PL" sz="2000" b="1" dirty="0" smtClean="0"/>
              <a:t>  materiały biurowe i inne niezbędne do realizacji zajęć z zakresu doradztwa zawodowego, np. karty do</a:t>
            </a:r>
          </a:p>
          <a:p>
            <a:pPr>
              <a:spcBef>
                <a:spcPts val="600"/>
              </a:spcBef>
            </a:pPr>
            <a:r>
              <a:rPr lang="pl-PL" sz="2000" b="1" dirty="0" smtClean="0"/>
              <a:t>     </a:t>
            </a:r>
            <a:r>
              <a:rPr lang="pl-PL" sz="2000" b="1" dirty="0" err="1" smtClean="0"/>
              <a:t>flipcharta</a:t>
            </a:r>
            <a:r>
              <a:rPr lang="pl-PL" sz="2000" b="1" dirty="0" smtClean="0"/>
              <a:t>, markery; 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pl-PL" sz="2000" b="1" dirty="0" smtClean="0"/>
              <a:t>  tablice (</a:t>
            </a:r>
            <a:r>
              <a:rPr lang="pl-PL" sz="2000" b="1" dirty="0" err="1" smtClean="0"/>
              <a:t>flipchart</a:t>
            </a:r>
            <a:r>
              <a:rPr lang="pl-PL" sz="2000" b="1" dirty="0" smtClean="0"/>
              <a:t>, ścienna, magnetyczna).</a:t>
            </a:r>
            <a:endParaRPr lang="pl-PL" sz="2000" b="1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553371" y="794432"/>
            <a:ext cx="11058155" cy="53707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800" b="1" dirty="0" smtClean="0">
                <a:solidFill>
                  <a:srgbClr val="7030A0"/>
                </a:solidFill>
              </a:rPr>
              <a:t>8. Sojusznicy – sieć współpracy</a:t>
            </a:r>
          </a:p>
          <a:p>
            <a:pPr>
              <a:buFont typeface="Wingdings" pitchFamily="2" charset="2"/>
              <a:buChar char="Ø"/>
            </a:pPr>
            <a:endParaRPr lang="pl-PL" sz="2000" b="1" dirty="0" smtClean="0">
              <a:solidFill>
                <a:srgbClr val="7030A0"/>
              </a:solidFill>
            </a:endParaRPr>
          </a:p>
          <a:p>
            <a:pPr lvl="1">
              <a:spcBef>
                <a:spcPts val="600"/>
              </a:spcBef>
              <a:buFont typeface="Wingdings" pitchFamily="2" charset="2"/>
              <a:buChar char="Ø"/>
            </a:pPr>
            <a:r>
              <a:rPr lang="pl-PL" sz="2000" b="1" dirty="0" smtClean="0"/>
              <a:t> Poradnie psychologiczno-pedagogiczne (PPP)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Ø"/>
            </a:pPr>
            <a:r>
              <a:rPr lang="pl-PL" sz="2000" b="1" dirty="0" smtClean="0"/>
              <a:t> Ośrodki doskonalenia nauczycieli (ODN):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Ø"/>
            </a:pPr>
            <a:r>
              <a:rPr lang="pl-PL" sz="2000" b="1" dirty="0" smtClean="0"/>
              <a:t> Biblioteki pedagogiczne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Ø"/>
            </a:pPr>
            <a:r>
              <a:rPr lang="pl-PL" sz="2000" b="1" dirty="0" smtClean="0"/>
              <a:t> Szkoły ponadpodstawowe (szkoły programowo wyższe)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Ø"/>
            </a:pPr>
            <a:r>
              <a:rPr lang="pl-PL" sz="2000" b="1" dirty="0" smtClean="0"/>
              <a:t> Centra kształcenia zawodowego (CKZ):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Ø"/>
            </a:pPr>
            <a:r>
              <a:rPr lang="pl-PL" sz="2000" b="1" dirty="0" smtClean="0"/>
              <a:t> Urzędy pracy, centra informacji i planowania kariery zawodowej oraz obserwatoria rynku pracy: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Ø"/>
            </a:pPr>
            <a:r>
              <a:rPr lang="pl-PL" sz="2000" b="1" dirty="0" smtClean="0"/>
              <a:t> Cechy rzemiosł różnych i przedsiębiorczości, izby rzemieślnicze, </a:t>
            </a:r>
            <a:r>
              <a:rPr lang="pl-PL" sz="2000" b="1" dirty="0" err="1" smtClean="0"/>
              <a:t>CWRKDi</a:t>
            </a:r>
            <a:r>
              <a:rPr lang="pl-PL" sz="2000" b="1" dirty="0" err="1"/>
              <a:t>Z</a:t>
            </a:r>
            <a:r>
              <a:rPr lang="pl-PL" sz="2000" b="1" dirty="0" smtClean="0"/>
              <a:t> 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Ø"/>
            </a:pPr>
            <a:r>
              <a:rPr lang="pl-PL" sz="2000" b="1" dirty="0" smtClean="0"/>
              <a:t> Ochotnicze hufce pracy (OHP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Ø"/>
            </a:pPr>
            <a:r>
              <a:rPr lang="pl-PL" sz="2000" b="1" dirty="0" smtClean="0"/>
              <a:t> Pracodawcy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Ø"/>
            </a:pPr>
            <a:r>
              <a:rPr lang="pl-PL" sz="2000" b="1" dirty="0" smtClean="0"/>
              <a:t> Kuratoria oświaty, urzędy marszałkowskie, starostwa powiatowe, urzędy miast i gmin: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Ø"/>
            </a:pPr>
            <a:r>
              <a:rPr lang="pl-PL" sz="2000" b="1" dirty="0" smtClean="0"/>
              <a:t> Ośrodek Rozwoju Edukacji (ORE):</a:t>
            </a:r>
            <a:endParaRPr lang="pl-PL" sz="2800" b="1" dirty="0" smtClean="0">
              <a:solidFill>
                <a:srgbClr val="7030A0"/>
              </a:solidFill>
            </a:endParaRPr>
          </a:p>
          <a:p>
            <a:endParaRPr lang="pl-PL" sz="20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646981" y="561519"/>
            <a:ext cx="1094692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b="1" dirty="0" smtClean="0">
                <a:solidFill>
                  <a:srgbClr val="7030A0"/>
                </a:solidFill>
              </a:rPr>
              <a:t>10. Monitoring i ewaluacja wewnętrzna WSDZ</a:t>
            </a:r>
          </a:p>
          <a:p>
            <a:endParaRPr lang="pl-PL" b="1" dirty="0" smtClean="0">
              <a:solidFill>
                <a:srgbClr val="7030A0"/>
              </a:solidFill>
            </a:endParaRP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pl-PL" sz="2400" b="1" dirty="0" smtClean="0"/>
              <a:t>Za monitoring odpowiada bezpośrednio doradca zawodowy.</a:t>
            </a:r>
          </a:p>
          <a:p>
            <a:pPr>
              <a:spcBef>
                <a:spcPts val="600"/>
              </a:spcBef>
            </a:pPr>
            <a:r>
              <a:rPr lang="pl-PL" sz="2400" b="1" dirty="0" smtClean="0"/>
              <a:t>    Monitoring stanowi podstawę do okresowej ewaluacji i modyfikacji WSDZ. 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pl-PL" sz="2400" b="1" dirty="0" smtClean="0"/>
              <a:t>Dyrektor, po konsultacji z doradcą zawodowym, ustala sposoby, zasady i </a:t>
            </a:r>
          </a:p>
          <a:p>
            <a:pPr>
              <a:spcBef>
                <a:spcPts val="600"/>
              </a:spcBef>
            </a:pPr>
            <a:r>
              <a:rPr lang="pl-PL" sz="2400" b="1" dirty="0" smtClean="0"/>
              <a:t>    harmonogram oraz obszary prowadzenia monitoringu i ewaluacji. 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pl-PL" sz="2400" b="1" dirty="0" smtClean="0"/>
              <a:t>Ewaluacja przeprowadzana jest w formie wybranej przez szkołę: co roku lub po </a:t>
            </a:r>
          </a:p>
          <a:p>
            <a:pPr>
              <a:spcBef>
                <a:spcPts val="600"/>
              </a:spcBef>
            </a:pPr>
            <a:r>
              <a:rPr lang="pl-PL" sz="2400" b="1" dirty="0" smtClean="0"/>
              <a:t>    całym cyklu kształcenia. 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pl-PL" sz="2400" b="1" dirty="0" smtClean="0"/>
              <a:t>Rada pedagogiczna, rodzice uczniów, osoby i instytucje z otoczenia gospodarczo-</a:t>
            </a:r>
          </a:p>
          <a:p>
            <a:pPr>
              <a:spcBef>
                <a:spcPts val="600"/>
              </a:spcBef>
            </a:pPr>
            <a:r>
              <a:rPr lang="pl-PL" sz="2400" b="1" dirty="0" smtClean="0"/>
              <a:t>    społecznego są informowani o realizacji doradztwa zawodowego w szkole. </a:t>
            </a:r>
          </a:p>
          <a:p>
            <a:pPr>
              <a:spcBef>
                <a:spcPts val="600"/>
              </a:spcBef>
            </a:pPr>
            <a:r>
              <a:rPr lang="pl-PL" sz="2400" b="1" dirty="0" smtClean="0"/>
              <a:t>    Działanie to ma charakter informacyjny, a także promujący szkołę i pracę doradcy</a:t>
            </a:r>
          </a:p>
          <a:p>
            <a:pPr>
              <a:spcBef>
                <a:spcPts val="600"/>
              </a:spcBef>
            </a:pPr>
            <a:r>
              <a:rPr lang="pl-PL" sz="2400" b="1" dirty="0" smtClean="0"/>
              <a:t>    zawodowego oraz osób zaangażowanych w zadania z doradztwa zawodowego.</a:t>
            </a:r>
            <a:endParaRPr lang="pl-PL" sz="2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020792" y="569669"/>
            <a:ext cx="10443713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/>
              <a:t>Założone </a:t>
            </a:r>
            <a:r>
              <a:rPr lang="pl-PL" sz="2400" b="1" dirty="0"/>
              <a:t>cele programu powinny podlegać weryfikacji, a więc ocenie, w jakim stopniu zostały one </a:t>
            </a:r>
            <a:r>
              <a:rPr lang="pl-PL" sz="2400" b="1" dirty="0" smtClean="0"/>
              <a:t>zrealizowane </a:t>
            </a:r>
            <a:r>
              <a:rPr lang="pl-PL" sz="2400" b="1" dirty="0"/>
              <a:t>dzięki podjętym działaniom. Może się to odbywać poprzez:</a:t>
            </a:r>
          </a:p>
          <a:p>
            <a:pPr>
              <a:buFont typeface="Wingdings" pitchFamily="2" charset="2"/>
              <a:buChar char="Ø"/>
            </a:pPr>
            <a:r>
              <a:rPr lang="pl-PL" sz="2400" b="1" dirty="0" smtClean="0"/>
              <a:t>pytania </a:t>
            </a:r>
            <a:r>
              <a:rPr lang="pl-PL" sz="2400" b="1" dirty="0"/>
              <a:t>ewaluacyjne do </a:t>
            </a:r>
            <a:r>
              <a:rPr lang="pl-PL" sz="2400" b="1" dirty="0" smtClean="0"/>
              <a:t>uczniów (umożliwiające uczniom np. samoocenę </a:t>
            </a:r>
          </a:p>
          <a:p>
            <a:r>
              <a:rPr lang="pl-PL" sz="2400" b="1" dirty="0" smtClean="0"/>
              <a:t>    własnej aktywności na zajęciach, samoocenę stopnia zrozumienia</a:t>
            </a:r>
          </a:p>
          <a:p>
            <a:r>
              <a:rPr lang="pl-PL" sz="2400" b="1" dirty="0" smtClean="0"/>
              <a:t>    poruszanych treści, ocenę efektywności poszczególnych zadań lub sytuacji</a:t>
            </a:r>
          </a:p>
          <a:p>
            <a:r>
              <a:rPr lang="pl-PL" sz="2400" b="1" dirty="0" smtClean="0"/>
              <a:t>    dydaktycznych, ocenę poczucia satysfakcji z pracy zespołowej); </a:t>
            </a:r>
            <a:endParaRPr lang="pl-PL" sz="2400" b="1" dirty="0"/>
          </a:p>
          <a:p>
            <a:pPr>
              <a:buFont typeface="Wingdings" pitchFamily="2" charset="2"/>
              <a:buChar char="Ø"/>
            </a:pPr>
            <a:r>
              <a:rPr lang="pl-PL" sz="2400" b="1" dirty="0" smtClean="0"/>
              <a:t>autorefleksje uczniów (swobodne wypowiedzi zarówno na rozpoczęcie, jak </a:t>
            </a:r>
          </a:p>
          <a:p>
            <a:r>
              <a:rPr lang="pl-PL" sz="2400" b="1" dirty="0" smtClean="0"/>
              <a:t>    i zakończenie zajęć); </a:t>
            </a:r>
          </a:p>
          <a:p>
            <a:pPr>
              <a:buFont typeface="Wingdings" pitchFamily="2" charset="2"/>
              <a:buChar char="Ø"/>
            </a:pPr>
            <a:r>
              <a:rPr lang="pl-PL" sz="2400" b="1" dirty="0" smtClean="0"/>
              <a:t>obserwacje osiągnięć ucznia (np. z wykorzystaniem przez prowadzącego skal</a:t>
            </a:r>
          </a:p>
          <a:p>
            <a:r>
              <a:rPr lang="pl-PL" sz="2400" b="1" dirty="0" smtClean="0"/>
              <a:t>    obserwacyjnych uwzględniających wybrane czynniki, np. motywację uczniów</a:t>
            </a:r>
          </a:p>
          <a:p>
            <a:r>
              <a:rPr lang="pl-PL" sz="2400" b="1" dirty="0" smtClean="0"/>
              <a:t>    do pracy na zajęciach lub poszczególnych zadań, zaangażowanie w pracę </a:t>
            </a:r>
          </a:p>
          <a:p>
            <a:r>
              <a:rPr lang="pl-PL" sz="2400" b="1" dirty="0" smtClean="0"/>
              <a:t>    zespołową, kreatywność), </a:t>
            </a:r>
            <a:r>
              <a:rPr lang="pl-PL" sz="2400" b="1" dirty="0"/>
              <a:t> </a:t>
            </a:r>
            <a:endParaRPr lang="pl-PL" sz="2400" b="1" dirty="0" smtClean="0"/>
          </a:p>
          <a:p>
            <a:pPr>
              <a:buFont typeface="Wingdings" pitchFamily="2" charset="2"/>
              <a:buChar char="Ø"/>
            </a:pPr>
            <a:r>
              <a:rPr lang="pl-PL" sz="2400" b="1" dirty="0" smtClean="0"/>
              <a:t>ankiety ewaluacyjne dla uczniów i rodziców</a:t>
            </a:r>
            <a:endParaRPr lang="pl-PL" sz="2400" b="1" dirty="0"/>
          </a:p>
          <a:p>
            <a:pPr>
              <a:buFont typeface="Wingdings" pitchFamily="2" charset="2"/>
              <a:buChar char="Ø"/>
            </a:pPr>
            <a:r>
              <a:rPr lang="pl-PL" sz="2400" b="1" dirty="0" smtClean="0"/>
              <a:t>analizę wytworów pracy uczniów</a:t>
            </a:r>
            <a:endParaRPr lang="pl-PL" sz="2400" b="1" dirty="0"/>
          </a:p>
          <a:p>
            <a:endParaRPr lang="pl-PL" sz="2400" b="1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300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76747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4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Podstawa prawna wprowadzenia doradztwa zawodowego</a:t>
            </a:r>
            <a:endParaRPr lang="pl-PL" sz="24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55452" y="738696"/>
            <a:ext cx="10833340" cy="5662104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pl-PL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pl-PL" sz="9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4) w klasach VII i VIII szkół podstawowych, w branżowych szkołach I stopnia, liceach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    ogólnokształcących i technikach, z wyjątkiem szkół dla dorosłych, na zajęciach z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    zakresu doradztwa zawodowego,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5) w szkołach podstawowych i szkołach ponadpodstawowych, na zajęciach związanych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    z wyborem kierunku kształcenia i zawodu prowadzonych w ramach pomocy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    psychologiczno-pedagogicznej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6) w szkołach podstawowych i szkołach ponadpodstawowych, z wyjątkiem branżowych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    szkół II stopnia, szkół specjalnych przysposabiających do pracy, szkół policealnych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    i szkół dla dorosłych, na zajęciach z nauczycielem wychowawcą opiekującym się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    oddziałem;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7)</a:t>
            </a:r>
            <a:r>
              <a:rPr lang="pl-PL" sz="2000" dirty="0" smtClean="0"/>
              <a:t> </a:t>
            </a: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w przedszkolach, oddziałach przedszkolnych w szkołach podstawowych i innych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    formach wychowania przedszkolnego, szkołach podstawowych i szkołach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    ponadpodstawowych z wyjątkiem branżowych szkół II stopnia, szkół policealnych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    i szkół dla dorosłych, w ramach wizyt </a:t>
            </a:r>
            <a:r>
              <a:rPr lang="pl-PL" sz="2000" b="1" dirty="0" err="1" smtClean="0">
                <a:latin typeface="Arial" pitchFamily="34" charset="0"/>
                <a:cs typeface="Arial" pitchFamily="34" charset="0"/>
              </a:rPr>
              <a:t>zawodoznawczych</a:t>
            </a: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 mających na celu poznanie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    przez dzieci i uczniów środowiska pracy w wybranych zawodach, organizowanych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    u pracodawców, w szkołach prowadzących kształcenie zawodowe lub w placówkach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    i centrach, </a:t>
            </a:r>
          </a:p>
        </p:txBody>
      </p:sp>
    </p:spTree>
    <p:extLst>
      <p:ext uri="{BB962C8B-B14F-4D97-AF65-F5344CB8AC3E}">
        <p14:creationId xmlns:p14="http://schemas.microsoft.com/office/powerpoint/2010/main" val="101096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665562" y="2303253"/>
            <a:ext cx="8278805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6000" b="1" dirty="0" smtClean="0"/>
              <a:t>  Dziękuję za uwagę</a:t>
            </a:r>
          </a:p>
          <a:p>
            <a:r>
              <a:rPr lang="pl-PL" sz="6000" b="1" dirty="0" smtClean="0">
                <a:sym typeface="Wingdings" pitchFamily="2" charset="2"/>
              </a:rPr>
              <a:t>		        </a:t>
            </a:r>
          </a:p>
          <a:p>
            <a:endParaRPr lang="pl-PL" sz="4400" b="1" dirty="0" smtClean="0">
              <a:sym typeface="Wingdings" pitchFamily="2" charset="2"/>
            </a:endParaRPr>
          </a:p>
          <a:p>
            <a:endParaRPr lang="pl-PL" sz="4400" b="1" dirty="0" smtClean="0">
              <a:sym typeface="Wingdings" pitchFamily="2" charset="2"/>
            </a:endParaRPr>
          </a:p>
          <a:p>
            <a:r>
              <a:rPr lang="pl-PL" sz="2000" b="1" dirty="0" smtClean="0">
                <a:sym typeface="Wingdings" pitchFamily="2" charset="2"/>
              </a:rPr>
              <a:t>							</a:t>
            </a:r>
          </a:p>
          <a:p>
            <a:r>
              <a:rPr lang="pl-PL" sz="2000" b="1" dirty="0" smtClean="0">
                <a:sym typeface="Wingdings" pitchFamily="2" charset="2"/>
              </a:rPr>
              <a:t>						</a:t>
            </a:r>
            <a:r>
              <a:rPr lang="pl-PL" sz="2000" b="1" dirty="0" err="1" smtClean="0">
                <a:sym typeface="Wingdings" pitchFamily="2" charset="2"/>
              </a:rPr>
              <a:t>koroniak@cdn.leszno.pl</a:t>
            </a:r>
            <a:endParaRPr lang="pl-PL" sz="2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897147" y="897148"/>
            <a:ext cx="10153291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>
                <a:latin typeface="Arial" pitchFamily="34" charset="0"/>
                <a:cs typeface="Arial" pitchFamily="34" charset="0"/>
              </a:rPr>
              <a:t>§ 1.Treści programowe z zakresu doradztwa zawodowego dla:</a:t>
            </a:r>
          </a:p>
          <a:p>
            <a:endParaRPr lang="pl-PL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AutoNum type="arabicParenR"/>
            </a:pP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przedszkoli, oddziałów przedszkolnych w szkołach podstawowych i innych form wychowania przedszkolnego – </a:t>
            </a:r>
            <a:r>
              <a:rPr lang="pl-PL" sz="2000" b="1" i="1" dirty="0" smtClean="0">
                <a:latin typeface="Arial" pitchFamily="34" charset="0"/>
                <a:cs typeface="Arial" pitchFamily="34" charset="0"/>
              </a:rPr>
              <a:t>określa załącznik nr 1 do rozporządzenia; 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AutoNum type="arabicParenR"/>
            </a:pP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klas </a:t>
            </a:r>
            <a:r>
              <a:rPr lang="pl-PL" sz="2000" b="1" dirty="0" err="1" smtClean="0">
                <a:latin typeface="Arial" pitchFamily="34" charset="0"/>
                <a:cs typeface="Arial" pitchFamily="34" charset="0"/>
              </a:rPr>
              <a:t>I–VI</a:t>
            </a: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 szkół podstawowych – </a:t>
            </a:r>
            <a:r>
              <a:rPr lang="pl-PL" sz="2000" b="1" i="1" dirty="0" smtClean="0">
                <a:latin typeface="Arial" pitchFamily="34" charset="0"/>
                <a:cs typeface="Arial" pitchFamily="34" charset="0"/>
              </a:rPr>
              <a:t>określa załącznik nr 2 do rozporządzenia; 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AutoNum type="arabicParenR"/>
            </a:pP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klas VII i VIII szkół podstawowych – </a:t>
            </a:r>
            <a:r>
              <a:rPr lang="pl-PL" sz="2000" b="1" i="1" dirty="0" smtClean="0">
                <a:latin typeface="Arial" pitchFamily="34" charset="0"/>
                <a:cs typeface="Arial" pitchFamily="34" charset="0"/>
              </a:rPr>
              <a:t>określa załącznik nr 3 do rozporządzenia; 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AutoNum type="arabicParenR"/>
            </a:pP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branżowych szkół I stopnia – </a:t>
            </a:r>
            <a:r>
              <a:rPr lang="pl-PL" sz="2000" b="1" i="1" dirty="0" smtClean="0">
                <a:latin typeface="Arial" pitchFamily="34" charset="0"/>
                <a:cs typeface="Arial" pitchFamily="34" charset="0"/>
              </a:rPr>
              <a:t>określa załącznik nr 4 do rozporządzenia; 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AutoNum type="arabicParenR"/>
            </a:pP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liceów ogólnokształcących – </a:t>
            </a:r>
            <a:r>
              <a:rPr lang="pl-PL" sz="2000" b="1" i="1" dirty="0" smtClean="0">
                <a:latin typeface="Arial" pitchFamily="34" charset="0"/>
                <a:cs typeface="Arial" pitchFamily="34" charset="0"/>
              </a:rPr>
              <a:t>określa załącznik nr 5 do rozporządzenia;</a:t>
            </a: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AutoNum type="arabicParenR"/>
            </a:pP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techników – </a:t>
            </a:r>
            <a:r>
              <a:rPr lang="pl-PL" sz="2000" b="1" i="1" dirty="0" smtClean="0">
                <a:latin typeface="Arial" pitchFamily="34" charset="0"/>
                <a:cs typeface="Arial" pitchFamily="34" charset="0"/>
              </a:rPr>
              <a:t>określa załącznik nr 6 do rozporządzenia; 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AutoNum type="arabicParenR"/>
            </a:pP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branżowych szkół II stopnia, szkół policealnych i szkół dla dorosłych – </a:t>
            </a:r>
            <a:r>
              <a:rPr lang="pl-PL" sz="2000" b="1" i="1" dirty="0" smtClean="0">
                <a:latin typeface="Arial" pitchFamily="34" charset="0"/>
                <a:cs typeface="Arial" pitchFamily="34" charset="0"/>
              </a:rPr>
              <a:t>określa załącznik nr 7 do rozporządzenia. </a:t>
            </a:r>
            <a:endParaRPr lang="pl-PL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ytuł 1"/>
          <p:cNvSpPr txBox="1">
            <a:spLocks/>
          </p:cNvSpPr>
          <p:nvPr/>
        </p:nvSpPr>
        <p:spPr>
          <a:xfrm>
            <a:off x="838200" y="365125"/>
            <a:ext cx="10515600" cy="376747"/>
          </a:xfrm>
          <a:prstGeom prst="rect">
            <a:avLst/>
          </a:prstGeom>
        </p:spPr>
        <p:txBody>
          <a:bodyPr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1" i="1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Podstawa prawna wprowadzenia doradztwa zawodowego</a:t>
            </a:r>
            <a:endParaRPr kumimoji="0" lang="pl-PL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448573" y="1057797"/>
            <a:ext cx="1130923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§ 5.1. Na każdy rok szkolny w szkole opracowuje się program realizacji doradztwa zawodowego uwzględniający wewnątrzszkolny system doradztwa zawodowego</a:t>
            </a:r>
          </a:p>
          <a:p>
            <a:endParaRPr lang="pl-PL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Program, o którym mowa w ust. 1, określa: </a:t>
            </a:r>
          </a:p>
          <a:p>
            <a:pPr marL="457200" indent="-457200"/>
            <a:r>
              <a:rPr lang="pl-P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1) działania związane z realizacją doradztwa zawodowego, w tym: </a:t>
            </a:r>
          </a:p>
          <a:p>
            <a:pPr marL="457200" indent="-457200"/>
            <a:r>
              <a:rPr lang="pl-P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 a) tematykę działań</a:t>
            </a:r>
          </a:p>
          <a:p>
            <a:pPr marL="457200" indent="-457200"/>
            <a:r>
              <a:rPr lang="pl-P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b) oddziały, których dotyczą działania</a:t>
            </a:r>
          </a:p>
          <a:p>
            <a:pPr marL="457200" indent="-457200"/>
            <a:r>
              <a:rPr lang="pl-P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 b) metody i formy realizacji działań, z uwzględnieniem udziału rodziców</a:t>
            </a:r>
          </a:p>
          <a:p>
            <a:pPr marL="457200" indent="-457200"/>
            <a:r>
              <a:rPr lang="pl-P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w tych działaniach, w szczególności przez organizację spotkań </a:t>
            </a:r>
          </a:p>
          <a:p>
            <a:pPr marL="457200" indent="-457200"/>
            <a:r>
              <a:rPr lang="pl-P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z rodzicami, z wyjątkiem branżowych szkół II stopnia, szkół </a:t>
            </a:r>
          </a:p>
          <a:p>
            <a:pPr marL="457200" indent="-457200"/>
            <a:r>
              <a:rPr lang="pl-P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policealnych i szkół dla dorosłych,</a:t>
            </a:r>
          </a:p>
          <a:p>
            <a:pPr marL="457200" indent="-457200"/>
            <a:r>
              <a:rPr lang="pl-P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 c) terminy realizacji działań, </a:t>
            </a:r>
          </a:p>
          <a:p>
            <a:pPr marL="457200" indent="-457200"/>
            <a:r>
              <a:rPr lang="pl-P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 d) osoby odpowiedzialne za realizację poszczególnych działań, </a:t>
            </a:r>
          </a:p>
        </p:txBody>
      </p:sp>
      <p:sp>
        <p:nvSpPr>
          <p:cNvPr id="3" name="Tytuł 1"/>
          <p:cNvSpPr txBox="1">
            <a:spLocks/>
          </p:cNvSpPr>
          <p:nvPr/>
        </p:nvSpPr>
        <p:spPr>
          <a:xfrm>
            <a:off x="838200" y="365125"/>
            <a:ext cx="10515600" cy="376747"/>
          </a:xfrm>
          <a:prstGeom prst="rect">
            <a:avLst/>
          </a:prstGeom>
        </p:spPr>
        <p:txBody>
          <a:bodyPr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1" i="1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Podstawa prawna wprowadzenia doradztwa zawodowego</a:t>
            </a:r>
            <a:endParaRPr kumimoji="0" lang="pl-PL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/>
          </a:bodyPr>
          <a:lstStyle/>
          <a:p>
            <a:pPr algn="ctr"/>
            <a:r>
              <a:rPr lang="pl-PL" sz="24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Podstawa prawna wprowadzenia doradztwa zawodowego</a:t>
            </a:r>
            <a:endParaRPr lang="pl-PL" sz="24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17429" y="1023366"/>
            <a:ext cx="10824713" cy="5023749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pl-PL" sz="20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2600" b="1" dirty="0" smtClean="0">
                <a:latin typeface="Arial" pitchFamily="34" charset="0"/>
                <a:cs typeface="Arial" pitchFamily="34" charset="0"/>
              </a:rPr>
              <a:t>  2) podmioty, z którymi szkoła współpracuje przy realizacji działań, z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2600" b="1" dirty="0" smtClean="0">
                <a:latin typeface="Arial" pitchFamily="34" charset="0"/>
                <a:cs typeface="Arial" pitchFamily="34" charset="0"/>
              </a:rPr>
              <a:t>      uwzględnieniem odpowiednio potrzeb uczniów, słuchaczy i rodziców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2600" b="1" dirty="0" smtClean="0">
                <a:latin typeface="Arial" pitchFamily="34" charset="0"/>
                <a:cs typeface="Arial" pitchFamily="34" charset="0"/>
              </a:rPr>
              <a:t>      oraz lokalnych lub regionalnych działań związanych z doradztwem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2600" b="1" dirty="0" smtClean="0">
                <a:latin typeface="Arial" pitchFamily="34" charset="0"/>
                <a:cs typeface="Arial" pitchFamily="34" charset="0"/>
              </a:rPr>
              <a:t>      zawodowym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pl-PL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Program, o którym mowa w ust. 1, opracowuje </a:t>
            </a:r>
            <a:r>
              <a:rPr lang="pl-PL" sz="2600" b="1" dirty="0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doradca zawodowy</a:t>
            </a:r>
            <a:r>
              <a:rPr lang="pl-PL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albo inny nauczyciel lub nauczyciele odpowiedzialni za realizację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doradztwa zawodowego w szkole, wyznaczeni przez dyrektora szkoły.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pl-PL" sz="2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4. Dyrektor szkoły, w terminie do dnia 30 września każdego roku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szkolnego, po zasięgnięciu opinii rady pedagogicznej, zatwierdza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program doradztwa zawodowego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pl-PL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49982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569342" y="816974"/>
            <a:ext cx="10498347" cy="5463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b="1" dirty="0" smtClean="0">
                <a:latin typeface="Arial" panose="020B0604020202020204" pitchFamily="34" charset="0"/>
              </a:rPr>
              <a:t>Zadania doradcy zawodowego:</a:t>
            </a:r>
          </a:p>
          <a:p>
            <a:pPr algn="ctr"/>
            <a:endParaRPr lang="pl-PL" sz="1200" b="1" dirty="0" smtClean="0">
              <a:latin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2400" b="1" dirty="0" smtClean="0">
                <a:latin typeface="Arial" panose="020B0604020202020204" pitchFamily="34" charset="0"/>
              </a:rPr>
              <a:t>§ 5.1. Do zadań doradcy zawodowego należy w szczególności: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2400" b="1" dirty="0" smtClean="0">
                <a:latin typeface="Arial" panose="020B0604020202020204" pitchFamily="34" charset="0"/>
              </a:rPr>
              <a:t>1) systematyczne diagnozowanie zapotrzebowania uczniów i słuchaczy na działania związane z realizacją doradztwa zawodowego;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2400" b="1" dirty="0" smtClean="0">
                <a:latin typeface="Arial" panose="020B0604020202020204" pitchFamily="34" charset="0"/>
              </a:rPr>
              <a:t>2) prowadzenie zajęć z zakresu doradztwa zawodowego,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2400" b="1" dirty="0" smtClean="0">
                <a:latin typeface="Arial" panose="020B0604020202020204" pitchFamily="34" charset="0"/>
              </a:rPr>
              <a:t>3) opracowywanie we współpracy z innymi nauczycielami, w tym nauczycielami wychowawcami opiekującymi się oddziałami, psychologami lub pedagogami, programu doradztwa zawodowego oraz koordynacja jego realizacji;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2400" b="1" dirty="0" smtClean="0">
                <a:latin typeface="Arial" panose="020B0604020202020204" pitchFamily="34" charset="0"/>
              </a:rPr>
              <a:t>4) wspieranie nauczycieli, w tym nauczycieli wychowawców opiekujących się oddziałami, psychologów lub pedagogów, w zakresie realizacji działań określonych w programie doradztwa zawodowego</a:t>
            </a:r>
          </a:p>
        </p:txBody>
      </p:sp>
      <p:sp>
        <p:nvSpPr>
          <p:cNvPr id="3" name="Tytuł 1"/>
          <p:cNvSpPr txBox="1">
            <a:spLocks/>
          </p:cNvSpPr>
          <p:nvPr/>
        </p:nvSpPr>
        <p:spPr>
          <a:xfrm>
            <a:off x="838200" y="365125"/>
            <a:ext cx="10515600" cy="376747"/>
          </a:xfrm>
          <a:prstGeom prst="rect">
            <a:avLst/>
          </a:prstGeom>
        </p:spPr>
        <p:txBody>
          <a:bodyPr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1" i="1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Podstawa prawna wprowadzenia doradztwa zawodowego</a:t>
            </a:r>
            <a:endParaRPr kumimoji="0" lang="pl-PL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448573" y="1354760"/>
            <a:ext cx="10550105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2400" b="1" dirty="0" smtClean="0">
                <a:effectLst/>
                <a:latin typeface="Arial" pitchFamily="34" charset="0"/>
                <a:cs typeface="Arial" pitchFamily="34" charset="0"/>
              </a:rPr>
              <a:t>5) koordynowanie działalności informacyjno-doradczej realizowanej przez szkołę, w tym gromadzenie, aktualizacja i udostępnianie informacji edukacyjnych i zawodowych właściwych dla danego poziomu kształcenia.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6) realizowanie działań wynikających z programu.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pl-PL" sz="2400" b="1" dirty="0" smtClean="0">
              <a:effectLst/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2400" b="1" dirty="0" smtClean="0">
                <a:effectLst/>
                <a:latin typeface="Arial" pitchFamily="34" charset="0"/>
                <a:cs typeface="Arial" pitchFamily="34" charset="0"/>
              </a:rPr>
              <a:t>2. W przypadku braku doradcy zawodowego zadania, o których mowa w ust. 1 pkt 1 i 3–5, realizuje wskazany przez dyrektora szkoły nauczyciel, w tym nauczyciel wychowawca opiekujący się oddziałem, pedagog lub psycholog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pl-PL" sz="2400" b="1" dirty="0" smtClean="0">
              <a:effectLst/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pl-PL" sz="2400" b="1" dirty="0" smtClean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ytuł 1"/>
          <p:cNvSpPr txBox="1">
            <a:spLocks/>
          </p:cNvSpPr>
          <p:nvPr/>
        </p:nvSpPr>
        <p:spPr>
          <a:xfrm>
            <a:off x="838200" y="365125"/>
            <a:ext cx="10515600" cy="376747"/>
          </a:xfrm>
          <a:prstGeom prst="rect">
            <a:avLst/>
          </a:prstGeom>
        </p:spPr>
        <p:txBody>
          <a:bodyPr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Podstawa prawna wprowadzenia doradztwa zawodowego</a:t>
            </a:r>
            <a:endParaRPr kumimoji="0" lang="pl-PL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077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621101" y="840968"/>
            <a:ext cx="10972801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pl-PL" sz="2400" b="1" dirty="0" smtClean="0">
                <a:latin typeface="Arial" panose="020B0604020202020204" pitchFamily="34" charset="0"/>
              </a:rPr>
              <a:t>§ 6.1 </a:t>
            </a:r>
            <a:r>
              <a:rPr lang="pl-PL" sz="2400" b="1" dirty="0" smtClean="0">
                <a:effectLst/>
                <a:latin typeface="Arial" pitchFamily="34" charset="0"/>
                <a:cs typeface="Arial" pitchFamily="34" charset="0"/>
              </a:rPr>
              <a:t>Doradztwo zawodowe na zajęciach, </a:t>
            </a: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edukacyjnych wychowania </a:t>
            </a:r>
          </a:p>
          <a:p>
            <a:pPr marL="457200" indent="-457200"/>
            <a:r>
              <a:rPr lang="pl-PL" sz="2400" b="1" dirty="0" smtClean="0">
                <a:latin typeface="Arial" pitchFamily="34" charset="0"/>
                <a:cs typeface="Arial" pitchFamily="34" charset="0"/>
              </a:rPr>
              <a:t>     przedszkolnego, na obowiązkowych zajęciach edukacyjnych z zakresu kształcenia ogólnego lub kształcenia w zawodzie oraz na zajęciach z wychowawcą</a:t>
            </a:r>
            <a:r>
              <a:rPr lang="pl-PL" sz="2400" b="1" dirty="0" smtClean="0">
                <a:effectLst/>
                <a:latin typeface="Arial" pitchFamily="34" charset="0"/>
                <a:cs typeface="Arial" pitchFamily="34" charset="0"/>
              </a:rPr>
              <a:t> realizują nauczyciele prowadzący te zajęcia.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 startAt="2"/>
            </a:pPr>
            <a:r>
              <a:rPr lang="pl-PL" sz="2400" b="1" dirty="0" smtClean="0">
                <a:effectLst/>
                <a:latin typeface="Arial" panose="020B0604020202020204" pitchFamily="34" charset="0"/>
              </a:rPr>
              <a:t>Zajęcia z zakresu doradztwa zawodowego, prowadzą doradcy zawodowi posiadający kwalifikacje do zajmowania stanowiska nauczyciela doradcy zawodowego.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 startAt="3"/>
            </a:pPr>
            <a:r>
              <a:rPr lang="pl-PL" sz="2400" b="1" dirty="0" smtClean="0">
                <a:effectLst/>
                <a:latin typeface="Arial" pitchFamily="34" charset="0"/>
                <a:cs typeface="Arial" pitchFamily="34" charset="0"/>
              </a:rPr>
              <a:t>Doradztwo zawodowe na zajęciach, </a:t>
            </a: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związanych z wyborem kierunku kształcenia i zawodu prowadzonych w ramach pomocy psychologiczno-pedagogicznej </a:t>
            </a:r>
            <a:r>
              <a:rPr lang="pl-PL" sz="2400" b="1" dirty="0" smtClean="0">
                <a:effectLst/>
                <a:latin typeface="Arial" pitchFamily="34" charset="0"/>
                <a:cs typeface="Arial" pitchFamily="34" charset="0"/>
              </a:rPr>
              <a:t>realizują doradcy zawodowi, pedagodzy, psycholodzy lub inni nauczyciele, prowadzący te zajęcia. </a:t>
            </a:r>
          </a:p>
          <a:p>
            <a:r>
              <a:rPr lang="pl-PL" sz="2400" b="1" dirty="0" smtClean="0">
                <a:effectLst/>
                <a:latin typeface="Arial" panose="020B0604020202020204" pitchFamily="34" charset="0"/>
              </a:rPr>
              <a:t>§ 7. Informacja o udziale ucznia w zajęciach z zakresu doradztwa </a:t>
            </a:r>
            <a:r>
              <a:rPr lang="pl-PL" sz="2400" b="1" dirty="0" smtClean="0">
                <a:latin typeface="Arial" panose="020B0604020202020204" pitchFamily="34" charset="0"/>
              </a:rPr>
              <a:t>  </a:t>
            </a:r>
          </a:p>
          <a:p>
            <a:r>
              <a:rPr lang="pl-PL" sz="2400" b="1" dirty="0" smtClean="0">
                <a:latin typeface="Arial" panose="020B0604020202020204" pitchFamily="34" charset="0"/>
              </a:rPr>
              <a:t>      </a:t>
            </a:r>
            <a:r>
              <a:rPr lang="pl-PL" sz="2400" b="1" dirty="0" smtClean="0">
                <a:effectLst/>
                <a:latin typeface="Arial" panose="020B0604020202020204" pitchFamily="34" charset="0"/>
              </a:rPr>
              <a:t>zawodowego, </a:t>
            </a:r>
            <a:r>
              <a:rPr lang="pl-PL" sz="2400" b="1" dirty="0" smtClean="0">
                <a:solidFill>
                  <a:srgbClr val="3333FF"/>
                </a:solidFill>
                <a:effectLst/>
                <a:latin typeface="Arial" panose="020B0604020202020204" pitchFamily="34" charset="0"/>
              </a:rPr>
              <a:t>nie jest umieszczana na świadectwie </a:t>
            </a:r>
            <a:r>
              <a:rPr lang="pl-PL" sz="2400" b="1" dirty="0" smtClean="0">
                <a:effectLst/>
                <a:latin typeface="Arial" panose="020B0604020202020204" pitchFamily="34" charset="0"/>
              </a:rPr>
              <a:t>szkolnym </a:t>
            </a:r>
          </a:p>
          <a:p>
            <a:r>
              <a:rPr lang="pl-PL" sz="2400" b="1" dirty="0" smtClean="0">
                <a:latin typeface="Arial" panose="020B0604020202020204" pitchFamily="34" charset="0"/>
              </a:rPr>
              <a:t>      </a:t>
            </a:r>
            <a:r>
              <a:rPr lang="pl-PL" sz="2400" b="1" dirty="0" smtClean="0">
                <a:effectLst/>
                <a:latin typeface="Arial" panose="020B0604020202020204" pitchFamily="34" charset="0"/>
              </a:rPr>
              <a:t>promocyjnym i świadectwie ukończenia szkoły. </a:t>
            </a:r>
            <a:endParaRPr lang="pl-PL" sz="2400" b="1" dirty="0">
              <a:latin typeface="Arial" panose="020B0604020202020204" pitchFamily="34" charset="0"/>
            </a:endParaRPr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812321" y="296113"/>
            <a:ext cx="10515600" cy="376747"/>
          </a:xfrm>
          <a:prstGeom prst="rect">
            <a:avLst/>
          </a:prstGeom>
        </p:spPr>
        <p:txBody>
          <a:bodyPr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1" i="1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Podstawa prawna wprowadzenia doradztwa zawodowego</a:t>
            </a:r>
            <a:endParaRPr kumimoji="0" lang="pl-PL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85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1079</TotalTime>
  <Words>2534</Words>
  <Application>Microsoft Office PowerPoint</Application>
  <PresentationFormat>Panoramiczny</PresentationFormat>
  <Paragraphs>357</Paragraphs>
  <Slides>30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Wingdings</vt:lpstr>
      <vt:lpstr>Motyw pakietu Office</vt:lpstr>
      <vt:lpstr>Prezentacja programu PowerPoint</vt:lpstr>
      <vt:lpstr>Podstawa prawna wprowadzenia doradztwa zawodowego</vt:lpstr>
      <vt:lpstr>Podstawa prawna wprowadzenia doradztwa zawodowego</vt:lpstr>
      <vt:lpstr>Prezentacja programu PowerPoint</vt:lpstr>
      <vt:lpstr>Prezentacja programu PowerPoint</vt:lpstr>
      <vt:lpstr>Podstawa prawna wprowadzenia doradztwa zawodowego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      Treści programowe z zakresu doradztwa zawodowego:  1. Poznanie siebie  Przedszkole - dziecko:  1.1 określa, co lubi robić;  1.2 podaje przykłady różnych zainteresowań;  1.3 określa, co robi dobrze;  1.4 podejmuje działania i opisuje, co z nich wyniknęło dla niego i dla innych.  Szkoła podstawowa I – III - uczeń:  1.1 opisuje swoje zainteresowania i określa, w jaki sposób może je rozwijać;  1.2 prezentuje swoje zainteresowania wobec innych osób;  1.3 podaje przykłady różnorodnych zainteresowań ludzi;  1.4 podaje przykłady swoich mocnych stron w różnych obszarach;  1.5 podejmuje działania w sytuacjach zadaniowych i opisuje, co z nich wyniknęło dla niego        i dla innych.   Szkoła podstawowa IV – VI - uczeń:  1.1 określa własne zainteresowania i uzdolnienia oraz kompetencje; 1.2 wskazuje swoje mocne strony oraz możliwości ich wykorzystania w różnych dziedzinach       życia;  1.3 podejmuje działania w sytuacjach zadaniowych i ocenia swoje działania, formułując        wnioski na przyszłość;  1.4 prezentuje swoje zainteresowania i uzdolnienia wobec innych osób z zamiarem        zaciekawienia odbiorców.  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Podstawa prawna</dc:title>
  <dc:creator>Maria Koroniak</dc:creator>
  <cp:lastModifiedBy>Anna Dylak</cp:lastModifiedBy>
  <cp:revision>185</cp:revision>
  <dcterms:created xsi:type="dcterms:W3CDTF">2018-09-03T16:39:35Z</dcterms:created>
  <dcterms:modified xsi:type="dcterms:W3CDTF">2020-04-17T11:27:00Z</dcterms:modified>
</cp:coreProperties>
</file>